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23" r:id="rId5"/>
  </p:sldMasterIdLst>
  <p:notesMasterIdLst>
    <p:notesMasterId r:id="rId14"/>
  </p:notesMasterIdLst>
  <p:handoutMasterIdLst>
    <p:handoutMasterId r:id="rId15"/>
  </p:handoutMasterIdLst>
  <p:sldIdLst>
    <p:sldId id="2146845595" r:id="rId6"/>
    <p:sldId id="2146845625" r:id="rId7"/>
    <p:sldId id="2146845612" r:id="rId8"/>
    <p:sldId id="2146845628" r:id="rId9"/>
    <p:sldId id="2145706552" r:id="rId10"/>
    <p:sldId id="2146845629" r:id="rId11"/>
    <p:sldId id="2146845626" r:id="rId12"/>
    <p:sldId id="2146845630" r:id="rId13"/>
  </p:sldIdLst>
  <p:sldSz cx="9144000" cy="5148263"/>
  <p:notesSz cx="6797675" cy="9928225"/>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10E9D83-8F5F-491F-86E9-3E5F1B1462D5}">
          <p14:sldIdLst>
            <p14:sldId id="2146845595"/>
            <p14:sldId id="2146845625"/>
            <p14:sldId id="2146845612"/>
            <p14:sldId id="2146845628"/>
            <p14:sldId id="2145706552"/>
            <p14:sldId id="2146845629"/>
            <p14:sldId id="2146845626"/>
            <p14:sldId id="2146845630"/>
          </p14:sldIdLst>
        </p14:section>
        <p14:section name="Agendas" id="{AF6C7C4F-0C5C-4801-898A-1C64B8631C29}">
          <p14:sldIdLst/>
        </p14:section>
        <p14:section name="Timelines" id="{CA1B7F47-8E40-4A26-86A9-5B14EB9A173E}">
          <p14:sldIdLst/>
        </p14:section>
        <p14:section name="Various Layouts" id="{EB772E3F-71AC-4A24-8961-DDD87C4889EB}">
          <p14:sldIdLst/>
        </p14:section>
        <p14:section name="Maps &amp; Flags" id="{BB4B5476-0978-470F-808D-AD68019E2E08}">
          <p14:sldIdLst/>
        </p14:section>
        <p14:section name="Pictos" id="{03F217B7-4CD8-461C-AE11-F36E3E940C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F8FCFE"/>
    <a:srgbClr val="EEF7FC"/>
    <a:srgbClr val="CACACA"/>
    <a:srgbClr val="4E4E4E"/>
    <a:srgbClr val="DE3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1EDDD-0271-4562-87A9-22769BD00C71}" v="107" dt="2023-03-20T18:29:24.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70" autoAdjust="0"/>
  </p:normalViewPr>
  <p:slideViewPr>
    <p:cSldViewPr snapToGrid="0" snapToObjects="1">
      <p:cViewPr varScale="1">
        <p:scale>
          <a:sx n="74" d="100"/>
          <a:sy n="74" d="100"/>
        </p:scale>
        <p:origin x="1012"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6768"/>
    </p:cViewPr>
  </p:sorterViewPr>
  <p:notesViewPr>
    <p:cSldViewPr snapToGrid="0" snapToObjects="1" showGuides="1">
      <p:cViewPr varScale="1">
        <p:scale>
          <a:sx n="81" d="100"/>
          <a:sy n="81" d="100"/>
        </p:scale>
        <p:origin x="3912"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de-CH" dirty="0">
              <a:latin typeface="Noto Sans" panose="020B0502040504020204" pitchFamily="34"/>
              <a:ea typeface="Noto Sans" panose="020B0502040504020204" pitchFamily="34"/>
              <a:cs typeface="Noto Sans" panose="020B0502040504020204" pitchFamily="34"/>
            </a:endParaRPr>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42C5664-46DA-4CAE-8F7B-A270FF4B2B96}" type="datetimeFigureOut">
              <a:rPr lang="de-CH" smtClean="0">
                <a:latin typeface="Noto Sans" panose="020B0502040504020204" pitchFamily="34"/>
                <a:ea typeface="Noto Sans" panose="020B0502040504020204" pitchFamily="34"/>
                <a:cs typeface="Noto Sans" panose="020B0502040504020204" pitchFamily="34"/>
              </a:rPr>
              <a:t>21.03.2023</a:t>
            </a:fld>
            <a:endParaRPr lang="de-CH" dirty="0">
              <a:latin typeface="Noto Sans" panose="020B0502040504020204" pitchFamily="34"/>
              <a:ea typeface="Noto Sans" panose="020B0502040504020204" pitchFamily="34"/>
              <a:cs typeface="Noto Sans" panose="020B0502040504020204" pitchFamily="34"/>
            </a:endParaRPr>
          </a:p>
        </p:txBody>
      </p:sp>
      <p:sp>
        <p:nvSpPr>
          <p:cNvPr id="5" name="Foliennummernplatzhalter 4"/>
          <p:cNvSpPr>
            <a:spLocks noGrp="1"/>
          </p:cNvSpPr>
          <p:nvPr>
            <p:ph type="sldNum" sz="quarter" idx="3"/>
          </p:nvPr>
        </p:nvSpPr>
        <p:spPr>
          <a:xfrm>
            <a:off x="3413118" y="9431150"/>
            <a:ext cx="2945659" cy="496411"/>
          </a:xfrm>
          <a:prstGeom prst="rect">
            <a:avLst/>
          </a:prstGeom>
        </p:spPr>
        <p:txBody>
          <a:bodyPr vert="horz" lIns="91440" tIns="45720" rIns="91440" bIns="45720" rtlCol="0" anchor="b"/>
          <a:lstStyle>
            <a:lvl1pPr algn="r">
              <a:defRPr sz="1200"/>
            </a:lvl1pPr>
          </a:lstStyle>
          <a:p>
            <a:fld id="{19377899-81A6-468F-AF97-88D7E3D645EA}" type="slidenum">
              <a:rPr lang="de-CH" smtClean="0">
                <a:latin typeface="Noto Sans" panose="020B0502040504020204" pitchFamily="34"/>
                <a:ea typeface="Noto Sans" panose="020B0502040504020204" pitchFamily="34"/>
                <a:cs typeface="Noto Sans" panose="020B0502040504020204" pitchFamily="34"/>
              </a:rPr>
              <a:t>‹#›</a:t>
            </a:fld>
            <a:endParaRPr lang="de-CH" dirty="0">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4744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atin typeface="Noto Sans" panose="020B0502040504020204" pitchFamily="34"/>
                <a:ea typeface="Noto Sans" panose="020B0502040504020204" pitchFamily="34"/>
                <a:cs typeface="Noto Sans" panose="020B0502040504020204" pitchFamily="34"/>
              </a:defRPr>
            </a:lvl1pPr>
          </a:lstStyle>
          <a:p>
            <a:endParaRPr lang="de-CH" dirty="0"/>
          </a:p>
        </p:txBody>
      </p:sp>
      <p:sp>
        <p:nvSpPr>
          <p:cNvPr id="3" name="Date Placeholder 2"/>
          <p:cNvSpPr>
            <a:spLocks noGrp="1"/>
          </p:cNvSpPr>
          <p:nvPr>
            <p:ph type="dt" idx="1"/>
          </p:nvPr>
        </p:nvSpPr>
        <p:spPr>
          <a:xfrm>
            <a:off x="3852016" y="0"/>
            <a:ext cx="2945659" cy="496411"/>
          </a:xfrm>
          <a:prstGeom prst="rect">
            <a:avLst/>
          </a:prstGeom>
        </p:spPr>
        <p:txBody>
          <a:bodyPr vert="horz" lIns="91440" tIns="45720" rIns="91440" bIns="45720" rtlCol="0"/>
          <a:lstStyle>
            <a:lvl1pPr algn="r">
              <a:defRPr sz="1200">
                <a:latin typeface="Noto Sans" panose="020B0502040504020204" pitchFamily="34"/>
                <a:ea typeface="Noto Sans" panose="020B0502040504020204" pitchFamily="34"/>
                <a:cs typeface="Noto Sans" panose="020B0502040504020204" pitchFamily="34"/>
              </a:defRPr>
            </a:lvl1pPr>
          </a:lstStyle>
          <a:p>
            <a:fld id="{17B6C743-A10E-47C8-BC59-1F4C5357CECD}" type="datetimeFigureOut">
              <a:rPr lang="de-CH" smtClean="0"/>
              <a:pPr/>
              <a:t>21.03.2023</a:t>
            </a:fld>
            <a:endParaRPr lang="de-CH" dirty="0"/>
          </a:p>
        </p:txBody>
      </p:sp>
      <p:sp>
        <p:nvSpPr>
          <p:cNvPr id="4" name="Slide Image Placeholder 3"/>
          <p:cNvSpPr>
            <a:spLocks noGrp="1" noRot="1" noChangeAspect="1"/>
          </p:cNvSpPr>
          <p:nvPr>
            <p:ph type="sldImg" idx="2"/>
          </p:nvPr>
        </p:nvSpPr>
        <p:spPr>
          <a:xfrm>
            <a:off x="93663" y="744538"/>
            <a:ext cx="6610350"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380796" y="4715907"/>
            <a:ext cx="6036084" cy="4467701"/>
          </a:xfrm>
          <a:prstGeom prst="rect">
            <a:avLst/>
          </a:prstGeom>
        </p:spPr>
        <p:txBody>
          <a:bodyPr vert="horz" lIns="91440" tIns="45720" rIns="91440" bIns="45720" rtlCol="0"/>
          <a:lstStyle/>
          <a:p>
            <a:pPr lvl="0"/>
            <a:r>
              <a:rPr lang="de-CH" dirty="0"/>
              <a:t>Click </a:t>
            </a:r>
            <a:r>
              <a:rPr lang="de-CH" dirty="0" err="1"/>
              <a:t>to</a:t>
            </a:r>
            <a:r>
              <a:rPr lang="de-CH" dirty="0"/>
              <a:t> </a:t>
            </a:r>
            <a:r>
              <a:rPr lang="de-CH" dirty="0" err="1"/>
              <a:t>edit</a:t>
            </a:r>
            <a:r>
              <a:rPr lang="de-CH" dirty="0"/>
              <a:t> Master </a:t>
            </a:r>
            <a:r>
              <a:rPr lang="de-CH" dirty="0" err="1"/>
              <a:t>text</a:t>
            </a:r>
            <a:r>
              <a:rPr lang="de-CH" dirty="0"/>
              <a:t> </a:t>
            </a:r>
            <a:r>
              <a:rPr lang="de-CH" dirty="0" err="1"/>
              <a:t>styles</a:t>
            </a:r>
            <a:endParaRPr lang="de-CH" dirty="0"/>
          </a:p>
          <a:p>
            <a:pPr lvl="1"/>
            <a:r>
              <a:rPr lang="de-CH" dirty="0"/>
              <a:t>Second </a:t>
            </a:r>
            <a:r>
              <a:rPr lang="de-CH" dirty="0" err="1"/>
              <a:t>level</a:t>
            </a:r>
            <a:endParaRPr lang="de-CH" dirty="0"/>
          </a:p>
          <a:p>
            <a:pPr lvl="2"/>
            <a:r>
              <a:rPr lang="de-CH" dirty="0"/>
              <a:t>Third </a:t>
            </a:r>
            <a:r>
              <a:rPr lang="de-CH" dirty="0" err="1"/>
              <a:t>level</a:t>
            </a:r>
            <a:endParaRPr lang="de-CH" dirty="0"/>
          </a:p>
          <a:p>
            <a:pPr lvl="3"/>
            <a:r>
              <a:rPr lang="de-CH" dirty="0" err="1"/>
              <a:t>Fourth</a:t>
            </a:r>
            <a:r>
              <a:rPr lang="de-CH" dirty="0"/>
              <a:t> </a:t>
            </a:r>
            <a:r>
              <a:rPr lang="de-CH" dirty="0" err="1"/>
              <a:t>level</a:t>
            </a:r>
            <a:endParaRPr lang="de-CH" dirty="0"/>
          </a:p>
          <a:p>
            <a:pPr lvl="4"/>
            <a:r>
              <a:rPr lang="de-CH" dirty="0" err="1"/>
              <a:t>Fifth</a:t>
            </a:r>
            <a:r>
              <a:rPr lang="de-CH" dirty="0"/>
              <a:t> </a:t>
            </a:r>
            <a:r>
              <a:rPr lang="de-CH" dirty="0" err="1"/>
              <a:t>level</a:t>
            </a:r>
            <a:endParaRPr lang="de-CH" dirty="0"/>
          </a:p>
        </p:txBody>
      </p:sp>
      <p:sp>
        <p:nvSpPr>
          <p:cNvPr id="7" name="Slide Number Placeholder 6"/>
          <p:cNvSpPr>
            <a:spLocks noGrp="1"/>
          </p:cNvSpPr>
          <p:nvPr>
            <p:ph type="sldNum" sz="quarter" idx="5"/>
          </p:nvPr>
        </p:nvSpPr>
        <p:spPr>
          <a:xfrm>
            <a:off x="3850443" y="9430091"/>
            <a:ext cx="2566437" cy="496411"/>
          </a:xfrm>
          <a:prstGeom prst="rect">
            <a:avLst/>
          </a:prstGeom>
        </p:spPr>
        <p:txBody>
          <a:bodyPr vert="horz" lIns="91440" tIns="45720" rIns="0" bIns="45720" rtlCol="0" anchor="t"/>
          <a:lstStyle>
            <a:lvl1pPr algn="r">
              <a:defRPr sz="1200">
                <a:latin typeface="Noto Sans" panose="020B0502040504020204" pitchFamily="34"/>
                <a:ea typeface="Noto Sans" panose="020B0502040504020204" pitchFamily="34"/>
                <a:cs typeface="Noto Sans" panose="020B0502040504020204" pitchFamily="34"/>
              </a:defRPr>
            </a:lvl1pPr>
          </a:lstStyle>
          <a:p>
            <a:fld id="{658E930A-5398-49B6-87A7-9857631F53A7}" type="slidenum">
              <a:rPr lang="de-CH" smtClean="0"/>
              <a:pPr/>
              <a:t>‹#›</a:t>
            </a:fld>
            <a:endParaRPr lang="de-CH" dirty="0"/>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2pPr>
    <a:lvl3pPr marL="9144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3pPr>
    <a:lvl4pPr marL="13716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4pPr>
    <a:lvl5pPr marL="18288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3655950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200" b="0" i="0" u="none" strike="noStrike" kern="1200" cap="none" spc="0" normalizeH="0" baseline="0" noProof="0" dirty="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45431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057913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Noto Sa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p:nvPr>
        </p:nvSpPr>
        <p:spPr>
          <a:xfrm>
            <a:off x="431540" y="349805"/>
            <a:ext cx="7631633" cy="640150"/>
          </a:xfrm>
        </p:spPr>
        <p:txBody>
          <a:bodyPr>
            <a:noAutofit/>
          </a:bodyPr>
          <a:lstStyle>
            <a:lvl1pPr marL="0" indent="0">
              <a:buFont typeface="Arial" panose="020B0604020202020204" pitchFamily="34" charset="0"/>
              <a:buNone/>
              <a:defRPr baseline="0">
                <a:latin typeface="Noto Sans" panose="020B0502040504020204" pitchFamily="34"/>
                <a:ea typeface="Noto Sans" panose="020B0502040504020204" pitchFamily="34"/>
                <a:cs typeface="Noto Sans" panose="020B0502040504020204" pitchFamily="34"/>
              </a:defRPr>
            </a:lvl1pPr>
          </a:lstStyle>
          <a:p>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X-Layer red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13FCF-E592-49C1-B012-B0E9108E2F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0" name="Inhaltsplatzhalter 2">
            <a:extLst>
              <a:ext uri="{FF2B5EF4-FFF2-40B4-BE49-F238E27FC236}">
                <a16:creationId xmlns:a16="http://schemas.microsoft.com/office/drawing/2014/main" id="{B67183BC-26B0-4B55-9C68-53EB4258FF86}"/>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9331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yout X-Layer red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AF92E-56C3-4EBC-96B5-5A72DCEA16A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2381"/>
            <a:ext cx="9144000" cy="2570957"/>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B101405-171A-47D3-80F6-59DD566FB83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1"/>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2"/>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8378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X-Layer cl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60CD2-9B17-4BA8-8C8F-DCA35CFEEE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CED87DCB-6932-4D0D-A9D7-75361A3F35A0}"/>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18F9CD5-7141-452C-AECE-C3FF4C5A530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371"/>
            <a:ext cx="647700" cy="215756"/>
          </a:xfrm>
          <a:prstGeom prst="rect">
            <a:avLst/>
          </a:prstGeom>
        </p:spPr>
      </p:pic>
    </p:spTree>
    <p:extLst>
      <p:ext uri="{BB962C8B-B14F-4D97-AF65-F5344CB8AC3E}">
        <p14:creationId xmlns:p14="http://schemas.microsoft.com/office/powerpoint/2010/main" val="289306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X-Layer cla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87238C-71F7-4D49-958B-8942D5A5551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9E0FD41E-F95D-40EB-B276-C7C239E3593B}"/>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3578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X-Layer clay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727B70-AFB6-4327-910F-A9178B37441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2" name="Inhaltsplatzhalter 2">
            <a:extLst>
              <a:ext uri="{FF2B5EF4-FFF2-40B4-BE49-F238E27FC236}">
                <a16:creationId xmlns:a16="http://schemas.microsoft.com/office/drawing/2014/main" id="{D558F921-548D-4392-83A8-B2D7ECBB78C6}"/>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4" name="Title 1">
            <a:extLst>
              <a:ext uri="{FF2B5EF4-FFF2-40B4-BE49-F238E27FC236}">
                <a16:creationId xmlns:a16="http://schemas.microsoft.com/office/drawing/2014/main" id="{D854C64F-741A-4E32-BAA4-B7FA133FA5A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23922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X-Layer marin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FC8E4-42C1-4029-89B9-6A995DCB33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5882"/>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3686E557-EE99-46ED-A374-3D44A287936D}"/>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B905EA3-F82B-47DA-9C89-C975FD82538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
        <p:nvSpPr>
          <p:cNvPr id="6" name="TextBox 5">
            <a:extLst>
              <a:ext uri="{FF2B5EF4-FFF2-40B4-BE49-F238E27FC236}">
                <a16:creationId xmlns:a16="http://schemas.microsoft.com/office/drawing/2014/main" id="{E64330CD-C801-42A1-9FBA-4CECB1A000D2}"/>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5153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X-Layer marin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F07AE-02EA-4F85-A54B-4E08D80741B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51559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X-Layer marin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a:t>
            </a:fld>
            <a:endParaRPr lang="de-CH" sz="1400">
              <a:latin typeface="+mj-lt"/>
              <a:ea typeface="+mj-ea"/>
              <a:cs typeface="+mj-cs"/>
            </a:endParaRPr>
          </a:p>
        </p:txBody>
      </p:sp>
      <p:pic>
        <p:nvPicPr>
          <p:cNvPr id="9" name="Picture 8">
            <a:extLst>
              <a:ext uri="{FF2B5EF4-FFF2-40B4-BE49-F238E27FC236}">
                <a16:creationId xmlns:a16="http://schemas.microsoft.com/office/drawing/2014/main" id="{83D88738-22E9-4190-967C-79B73952E37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90165"/>
            <a:ext cx="9144000" cy="2663503"/>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Inhaltsplatzhalter 2">
            <a:extLst>
              <a:ext uri="{FF2B5EF4-FFF2-40B4-BE49-F238E27FC236}">
                <a16:creationId xmlns:a16="http://schemas.microsoft.com/office/drawing/2014/main" id="{C05EC94C-1CE0-4203-B595-8665F021E55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1" name="Title 1">
            <a:extLst>
              <a:ext uri="{FF2B5EF4-FFF2-40B4-BE49-F238E27FC236}">
                <a16:creationId xmlns:a16="http://schemas.microsoft.com/office/drawing/2014/main" id="{BBFFADE9-879E-4F1E-A905-25BFF7528DC3}"/>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2" name="Rectangle 11">
            <a:extLst>
              <a:ext uri="{FF2B5EF4-FFF2-40B4-BE49-F238E27FC236}">
                <a16:creationId xmlns:a16="http://schemas.microsoft.com/office/drawing/2014/main" id="{F95EB810-656D-40D5-AE8F-0C2CE2831D36}"/>
              </a:ext>
            </a:extLst>
          </p:cNvPr>
          <p:cNvSpPr/>
          <p:nvPr userDrawn="1"/>
        </p:nvSpPr>
        <p:spPr>
          <a:xfrm>
            <a:off x="0" y="4913757"/>
            <a:ext cx="1809750" cy="23450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14052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X-Layer horiz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2D342-B119-48F4-84D4-F9F92B2D2A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9996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X-Layer horiz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5DBC5-B4FB-4C97-837E-CB0BFFB9DA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8230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Noto Seri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431540" y="349805"/>
            <a:ext cx="7631633" cy="640150"/>
          </a:xfrm>
        </p:spPr>
        <p:txBody>
          <a:bodyPr/>
          <a:lstStyle>
            <a:lvl1pPr>
              <a:defRPr b="1">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X-Layer horiz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9C9C57-2AA4-4B62-91EE-578DCAE2006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9" name="Inhaltsplatzhalter 2">
            <a:extLst>
              <a:ext uri="{FF2B5EF4-FFF2-40B4-BE49-F238E27FC236}">
                <a16:creationId xmlns:a16="http://schemas.microsoft.com/office/drawing/2014/main" id="{6F5B6B8C-06CF-4713-8D6A-DE7F83D2113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Title 1">
            <a:extLst>
              <a:ext uri="{FF2B5EF4-FFF2-40B4-BE49-F238E27FC236}">
                <a16:creationId xmlns:a16="http://schemas.microsoft.com/office/drawing/2014/main" id="{94CC890A-2743-4B45-B32F-9FA01F230C2C}"/>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13155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5" name="Picture 14" descr="A picture containing sky, outdoor, building, city&#10;&#10;Description automatically generated">
            <a:extLst>
              <a:ext uri="{FF2B5EF4-FFF2-40B4-BE49-F238E27FC236}">
                <a16:creationId xmlns:a16="http://schemas.microsoft.com/office/drawing/2014/main" id="{9D7E48E7-EDC7-442B-BFAC-7F73EAC41A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flipH="1">
            <a:off x="0" y="1735"/>
            <a:ext cx="9144000" cy="5146527"/>
          </a:xfrm>
          <a:prstGeom prst="rect">
            <a:avLst/>
          </a:prstGeom>
        </p:spPr>
      </p:pic>
      <p:pic>
        <p:nvPicPr>
          <p:cNvPr id="6" name="Graphic 5">
            <a:extLst>
              <a:ext uri="{FF2B5EF4-FFF2-40B4-BE49-F238E27FC236}">
                <a16:creationId xmlns:a16="http://schemas.microsoft.com/office/drawing/2014/main" id="{47F1EB7F-C1DD-42C6-F351-74888144948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097" y="407748"/>
            <a:ext cx="1043856" cy="347720"/>
          </a:xfrm>
          <a:prstGeom prst="rect">
            <a:avLst/>
          </a:prstGeom>
        </p:spPr>
      </p:pic>
      <p:sp>
        <p:nvSpPr>
          <p:cNvPr id="4" name="TextBox 3">
            <a:extLst>
              <a:ext uri="{FF2B5EF4-FFF2-40B4-BE49-F238E27FC236}">
                <a16:creationId xmlns:a16="http://schemas.microsoft.com/office/drawing/2014/main" id="{6F4809C0-6976-4AD2-97B6-EF1FC048146E}"/>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24027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1F299-195D-48A0-B3F9-D3FD0DEBCBF6}"/>
              </a:ext>
            </a:extLst>
          </p:cNvPr>
          <p:cNvPicPr>
            <a:picLocks noChangeAspect="1"/>
          </p:cNvPicPr>
          <p:nvPr userDrawn="1"/>
        </p:nvPicPr>
        <p:blipFill>
          <a:blip r:embed="rId2">
            <a:extLst>
              <a:ext uri="{28A0092B-C50C-407E-A947-70E740481C1C}">
                <a14:useLocalDpi xmlns:a14="http://schemas.microsoft.com/office/drawing/2010/main"/>
              </a:ext>
            </a:extLst>
          </a:blip>
          <a:srcRect t="7773" b="7773"/>
          <a:stretch/>
        </p:blipFill>
        <p:spPr>
          <a:xfrm>
            <a:off x="0" y="-4"/>
            <a:ext cx="9144000" cy="5148267"/>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3BCEA2-8942-4558-99F0-E3025FBBEDF3}"/>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151086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A picture containing water, scene, overlooking, day&#10;&#10;Description automatically generated">
            <a:extLst>
              <a:ext uri="{FF2B5EF4-FFF2-40B4-BE49-F238E27FC236}">
                <a16:creationId xmlns:a16="http://schemas.microsoft.com/office/drawing/2014/main" id="{698F41E8-973C-427C-BF7B-5976EF5CEA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00" b="10447"/>
          <a:stretch/>
        </p:blipFill>
        <p:spPr>
          <a:xfrm>
            <a:off x="-1" y="-3"/>
            <a:ext cx="9144001" cy="5148266"/>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C7CCCB-2A09-440E-9A8E-287583D267D5}"/>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41063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1" name="Picture 10" descr="A few skyscrapers in a city&#10;&#10;Description automatically generated with low confidence">
            <a:extLst>
              <a:ext uri="{FF2B5EF4-FFF2-40B4-BE49-F238E27FC236}">
                <a16:creationId xmlns:a16="http://schemas.microsoft.com/office/drawing/2014/main" id="{92FEB541-F267-AB8F-99A7-A52BEC3539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1315" b="4232"/>
          <a:stretch/>
        </p:blipFill>
        <p:spPr>
          <a:xfrm>
            <a:off x="1" y="-2"/>
            <a:ext cx="9144000" cy="5148265"/>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3922462" y="-73274"/>
            <a:ext cx="5148264" cy="5294810"/>
          </a:xfrm>
          <a:prstGeom prst="rect">
            <a:avLst/>
          </a:prstGeom>
          <a:gradFill>
            <a:gsLst>
              <a:gs pos="100000">
                <a:srgbClr val="225074">
                  <a:alpha val="0"/>
                </a:srgbClr>
              </a:gs>
              <a:gs pos="0">
                <a:srgbClr val="225074">
                  <a:alpha val="65000"/>
                </a:srgbClr>
              </a:gs>
              <a:gs pos="74000">
                <a:srgbClr val="225074">
                  <a:alpha val="33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5CC8B0-8E88-4D5D-94BD-C641474D2BB8}"/>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299305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0924382-609C-86F0-DFB8-93B05FD9F0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06" y="0"/>
            <a:ext cx="9163367" cy="5148263"/>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2009910" y="-2009905"/>
            <a:ext cx="5148264" cy="9168073"/>
          </a:xfrm>
          <a:prstGeom prst="rect">
            <a:avLst/>
          </a:prstGeom>
          <a:gradFill>
            <a:gsLst>
              <a:gs pos="100000">
                <a:srgbClr val="225074">
                  <a:alpha val="60000"/>
                </a:srgbClr>
              </a:gs>
              <a:gs pos="0">
                <a:srgbClr val="225074">
                  <a:alpha val="70000"/>
                </a:srgbClr>
              </a:gs>
              <a:gs pos="74000">
                <a:srgbClr val="225074">
                  <a:alpha val="70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4F708C-E6A2-447B-9232-AF925B828F78}"/>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23802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2" descr="\\cooper\Projects\SIX Group - officeatwork\Projects\PowerPoint\2015\Desktriptoren\SIX Innen.png">
            <a:extLst>
              <a:ext uri="{FF2B5EF4-FFF2-40B4-BE49-F238E27FC236}">
                <a16:creationId xmlns:a16="http://schemas.microsoft.com/office/drawing/2014/main" id="{6F92597E-0D88-2E3E-D6CC-6922B9DCC5A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8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F70CF-4BAE-49DE-8843-A1022DFB3D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
            <a:ext cx="2573384" cy="5148267"/>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2" name="Picture 2" descr="\\cooper\Projects\SIX Group - officeatwork\Projects\PowerPoint\2015\Desktriptoren\SIX Innen.png">
            <a:extLst>
              <a:ext uri="{FF2B5EF4-FFF2-40B4-BE49-F238E27FC236}">
                <a16:creationId xmlns:a16="http://schemas.microsoft.com/office/drawing/2014/main" id="{CEE840AA-CFED-FF8D-A2D9-013B86B2E833}"/>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E44A85-5B97-4588-9DA2-D8B72678B77E}"/>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9060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C42DED-EBA8-2760-7A2B-214BC631DE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4382186" cy="514350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3" name="Graphic 2">
            <a:extLst>
              <a:ext uri="{FF2B5EF4-FFF2-40B4-BE49-F238E27FC236}">
                <a16:creationId xmlns:a16="http://schemas.microsoft.com/office/drawing/2014/main" id="{27117908-A1E6-7631-BEF5-7D8ED9BD17F8}"/>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6" name="TextBox 5">
            <a:extLst>
              <a:ext uri="{FF2B5EF4-FFF2-40B4-BE49-F238E27FC236}">
                <a16:creationId xmlns:a16="http://schemas.microsoft.com/office/drawing/2014/main" id="{06DE1EE7-59FB-4271-AE86-4115A5824F1C}"/>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422194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048D49-0281-4E08-8118-289C9A085D26}"/>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693" r="58924" b="1"/>
          <a:stretch/>
        </p:blipFill>
        <p:spPr bwMode="gray">
          <a:xfrm>
            <a:off x="431801" y="407748"/>
            <a:ext cx="549006" cy="182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101E65B-A3F6-4A5A-9D02-19861BF9416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 y="-1"/>
            <a:ext cx="2863780" cy="5148264"/>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3638BD90-4C0C-40B1-9645-651D92AE5699}"/>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182225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layer solid cover">
    <p:spTree>
      <p:nvGrpSpPr>
        <p:cNvPr id="1" name=""/>
        <p:cNvGrpSpPr/>
        <p:nvPr/>
      </p:nvGrpSpPr>
      <p:grpSpPr>
        <a:xfrm>
          <a:off x="0" y="0"/>
          <a:ext cx="0" cy="0"/>
          <a:chOff x="0" y="0"/>
          <a:chExt cx="0" cy="0"/>
        </a:xfrm>
      </p:grpSpPr>
      <p:sp>
        <p:nvSpPr>
          <p:cNvPr id="10" name="Untertitel 2" hidden="1">
            <a:extLst>
              <a:ext uri="{FF2B5EF4-FFF2-40B4-BE49-F238E27FC236}">
                <a16:creationId xmlns:a16="http://schemas.microsoft.com/office/drawing/2014/main" id="{9D00D0B2-B5D5-4200-A68A-383DEA6E4350}"/>
              </a:ext>
            </a:extLst>
          </p:cNvPr>
          <p:cNvSpPr txBox="1">
            <a:spLocks/>
          </p:cNvSpPr>
          <p:nvPr userDrawn="1">
            <p:custDataLst>
              <p:tags r:id="rId1"/>
            </p:custDataLst>
          </p:nvPr>
        </p:nvSpPr>
        <p:spPr>
          <a:xfrm>
            <a:off x="1475658" y="1322701"/>
            <a:ext cx="5670053" cy="685810"/>
          </a:xfrm>
          <a:prstGeom prst="rect">
            <a:avLst/>
          </a:prstGeom>
        </p:spPr>
        <p:txBody>
          <a:bodyPr vert="horz" lIns="0" tIns="0" rIns="0" bIns="0" rtlCol="0">
            <a:noAutofit/>
          </a:bodyPr>
          <a:lstStyle>
            <a:lvl1pPr marL="0" indent="0" algn="l" defTabSz="914400" rtl="0" eaLnBrk="1" latinLnBrk="0" hangingPunct="1">
              <a:lnSpc>
                <a:spcPct val="120000"/>
              </a:lnSpc>
              <a:spcBef>
                <a:spcPct val="20000"/>
              </a:spcBef>
              <a:buFont typeface="Arial" panose="020B0604020202020204" pitchFamily="34" charset="0"/>
              <a:buNone/>
              <a:defRPr lang="en-US" sz="1798" kern="120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2pPr>
            <a:lvl3pPr marL="913577"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3pPr>
            <a:lvl4pPr marL="1370366"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4pPr>
            <a:lvl5pPr marL="1827154"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5pPr>
            <a:lvl6pPr marL="2283943"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6pPr>
            <a:lvl7pPr marL="2740731"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7pPr>
            <a:lvl8pPr marL="3197520"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8pPr>
            <a:lvl9pPr marL="3654308"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9pPr>
          </a:lstStyle>
          <a:p>
            <a:r>
              <a:rPr lang="en-GB" sz="4000" b="1">
                <a:latin typeface="Noto Serif" panose="020B0502040504020204" pitchFamily="34" charset="0"/>
              </a:rPr>
              <a:t>Add a title here</a:t>
            </a:r>
            <a:endParaRPr lang="en-US" sz="4000" b="1">
              <a:latin typeface="Noto Serif" panose="020B0502040504020204" pitchFamily="34" charset="0"/>
            </a:endParaRPr>
          </a:p>
        </p:txBody>
      </p:sp>
      <p:pic>
        <p:nvPicPr>
          <p:cNvPr id="5" name="Picture 4">
            <a:extLst>
              <a:ext uri="{FF2B5EF4-FFF2-40B4-BE49-F238E27FC236}">
                <a16:creationId xmlns:a16="http://schemas.microsoft.com/office/drawing/2014/main" id="{05018883-E1DD-4291-BBC3-1E19190D336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9144000" cy="5148207"/>
          </a:xfrm>
          <a:prstGeom prst="rect">
            <a:avLst/>
          </a:prstGeom>
          <a:noFill/>
          <a:ln>
            <a:noFill/>
          </a:ln>
        </p:spPr>
      </p:pic>
      <p:sp>
        <p:nvSpPr>
          <p:cNvPr id="6" name="Textplatzhalter 64">
            <a:extLst>
              <a:ext uri="{FF2B5EF4-FFF2-40B4-BE49-F238E27FC236}">
                <a16:creationId xmlns:a16="http://schemas.microsoft.com/office/drawing/2014/main" id="{38035149-F443-4F93-BB8F-E2717CA30D14}"/>
              </a:ext>
            </a:extLst>
          </p:cNvPr>
          <p:cNvSpPr>
            <a:spLocks noGrp="1"/>
          </p:cNvSpPr>
          <p:nvPr>
            <p:ph type="body" sz="quarter" idx="11" hasCustomPrompt="1"/>
            <p:custDataLst>
              <p:tags r:id="rId2"/>
            </p:custDataLst>
          </p:nvPr>
        </p:nvSpPr>
        <p:spPr>
          <a:xfrm>
            <a:off x="1475656" y="2993539"/>
            <a:ext cx="3096344" cy="372680"/>
          </a:xfrm>
        </p:spPr>
        <p:txBody>
          <a:bodyPr wrap="none" lIns="0" rIns="0">
            <a:noAutofit/>
          </a:bodyPr>
          <a:lstStyle>
            <a:lvl1pPr marL="0" indent="0">
              <a:buFontTx/>
              <a:buNone/>
              <a:defRPr sz="1399" baseline="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8" name="Untertitel 2">
            <a:extLst>
              <a:ext uri="{FF2B5EF4-FFF2-40B4-BE49-F238E27FC236}">
                <a16:creationId xmlns:a16="http://schemas.microsoft.com/office/drawing/2014/main" id="{9D00D0B2-B5D5-4200-A68A-383DEA6E4350}"/>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9" name="Graphic 8">
            <a:extLst>
              <a:ext uri="{FF2B5EF4-FFF2-40B4-BE49-F238E27FC236}">
                <a16:creationId xmlns:a16="http://schemas.microsoft.com/office/drawing/2014/main" id="{A18D81BC-B392-4E69-9A8F-308F7B1656FC}"/>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431800" y="407748"/>
            <a:ext cx="1043856" cy="347720"/>
          </a:xfrm>
          <a:prstGeom prst="rect">
            <a:avLst/>
          </a:prstGeom>
        </p:spPr>
      </p:pic>
      <p:sp>
        <p:nvSpPr>
          <p:cNvPr id="2" name="Title 1"/>
          <p:cNvSpPr>
            <a:spLocks noGrp="1"/>
          </p:cNvSpPr>
          <p:nvPr>
            <p:ph type="title" hasCustomPrompt="1"/>
          </p:nvPr>
        </p:nvSpPr>
        <p:spPr>
          <a:xfrm>
            <a:off x="1475656" y="1667579"/>
            <a:ext cx="5670055" cy="640150"/>
          </a:xfrm>
        </p:spPr>
        <p:txBody>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r>
              <a:rPr lang="en-GB" sz="4000" b="1">
                <a:latin typeface="Noto Serif" panose="020B0502040504020204" pitchFamily="34" charset="0"/>
              </a:rPr>
              <a:t>Add a title here</a:t>
            </a:r>
            <a:endParaRPr lang="en-US" sz="4000" b="1">
              <a:latin typeface="Noto Serif" panose="020B0502040504020204" pitchFamily="34" charset="0"/>
            </a:endParaRPr>
          </a:p>
        </p:txBody>
      </p:sp>
      <p:sp>
        <p:nvSpPr>
          <p:cNvPr id="11" name="TextBox 10">
            <a:extLst>
              <a:ext uri="{FF2B5EF4-FFF2-40B4-BE49-F238E27FC236}">
                <a16:creationId xmlns:a16="http://schemas.microsoft.com/office/drawing/2014/main" id="{4733D911-A2C1-4B83-A9FB-C14FE191EC05}"/>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36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descr="A view of a city at night&#10;&#10;Description automatically generated">
            <a:extLst>
              <a:ext uri="{FF2B5EF4-FFF2-40B4-BE49-F238E27FC236}">
                <a16:creationId xmlns:a16="http://schemas.microsoft.com/office/drawing/2014/main" id="{454195BE-875C-F7A3-69AA-04F34DA6B04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2863781" cy="514826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5" name="Graphic 4">
            <a:extLst>
              <a:ext uri="{FF2B5EF4-FFF2-40B4-BE49-F238E27FC236}">
                <a16:creationId xmlns:a16="http://schemas.microsoft.com/office/drawing/2014/main" id="{81477C3D-43B2-ED78-9B9F-F32BD6954B4B}"/>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7" name="TextBox 6">
            <a:extLst>
              <a:ext uri="{FF2B5EF4-FFF2-40B4-BE49-F238E27FC236}">
                <a16:creationId xmlns:a16="http://schemas.microsoft.com/office/drawing/2014/main" id="{6E86318C-34C0-4251-AE19-8CE34B896C34}"/>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328582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6" name="Picture 5" descr="A picture containing ocean floor&#10;&#10;Description automatically generated">
            <a:extLst>
              <a:ext uri="{FF2B5EF4-FFF2-40B4-BE49-F238E27FC236}">
                <a16:creationId xmlns:a16="http://schemas.microsoft.com/office/drawing/2014/main" id="{E5E44CCF-2489-423E-9648-BB50DC6155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2574131"/>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5DAD-26C6-918A-0777-46D40FAF99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2574130"/>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5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EFC3555-5920-45A1-BFF9-BFA0671D002A}"/>
              </a:ext>
            </a:extLst>
          </p:cNvPr>
          <p:cNvGraphicFramePr>
            <a:graphicFrameLocks noChangeAspect="1"/>
          </p:cNvGraphicFramePr>
          <p:nvPr userDrawn="1">
            <p:custDataLst>
              <p:tags r:id="rId1"/>
            </p:custDataLst>
            <p:extLst>
              <p:ext uri="{D42A27DB-BD31-4B8C-83A1-F6EECF244321}">
                <p14:modId xmlns:p14="http://schemas.microsoft.com/office/powerpoint/2010/main" val="4056940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EEFC3555-5920-45A1-BFF9-BFA0671D0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E375AAF7-B345-4760-A83F-1174AAAD9BB7}"/>
              </a:ext>
            </a:extLst>
          </p:cNvPr>
          <p:cNvSpPr txBox="1"/>
          <p:nvPr userDrawn="1"/>
        </p:nvSpPr>
        <p:spPr>
          <a:xfrm>
            <a:off x="431540" y="1055688"/>
            <a:ext cx="6883660" cy="3344374"/>
          </a:xfrm>
          <a:prstGeom prst="rect">
            <a:avLst/>
          </a:prstGeom>
          <a:noFill/>
        </p:spPr>
        <p:txBody>
          <a:bodyPr wrap="square" lIns="0" tIns="0" rIns="0" bIns="0" rtlCol="0">
            <a:noAutofit/>
          </a:bodyPr>
          <a:lstStyle/>
          <a:p>
            <a:pPr marL="0" indent="0" algn="l">
              <a:lnSpc>
                <a:spcPct val="114000"/>
              </a:lnSpc>
              <a:spcBef>
                <a:spcPts val="240"/>
              </a:spcBef>
              <a:spcAft>
                <a:spcPts val="1200"/>
              </a:spcAft>
              <a:buNone/>
            </a:pPr>
            <a:r>
              <a:rPr lang="en-US" sz="850" dirty="0">
                <a:solidFill>
                  <a:srgbClr val="4E4E4E"/>
                </a:solidFill>
              </a:rPr>
              <a:t>This material has been prepared by SIX Group Ltd, its subsidiaries, affiliates and/or their branches (together, “SIX”) for the exclusive </a:t>
            </a:r>
            <a:br>
              <a:rPr lang="en-US" sz="850" dirty="0">
                <a:solidFill>
                  <a:srgbClr val="4E4E4E"/>
                </a:solidFill>
              </a:rPr>
            </a:br>
            <a:r>
              <a:rPr lang="en-US" sz="850" dirty="0">
                <a:solidFill>
                  <a:srgbClr val="4E4E4E"/>
                </a:solidFill>
              </a:rPr>
              <a:t>use of the persons to whom SIX delivers this material. This material or any of its content is not to be construed as a binding agreement, recommendation, investment advice, solicitation, invitation or offer to buy or sell financial information, products, solutions or services. It is solely for information purposes and is subject to change without notice at any time. SIX is under no obligation to update, revise or keep current the content of this material. No representation, warranty, guarantee or undertaking – express or implied – is or will be given by SIX as to the accuracy, completeness, sufficiency, suitability or reliability of the content of this material. Neither SIX nor any </a:t>
            </a:r>
            <a:br>
              <a:rPr lang="en-US" sz="850" dirty="0">
                <a:solidFill>
                  <a:srgbClr val="4E4E4E"/>
                </a:solidFill>
              </a:rPr>
            </a:br>
            <a:r>
              <a:rPr lang="en-US" sz="850" dirty="0">
                <a:solidFill>
                  <a:srgbClr val="4E4E4E"/>
                </a:solidFill>
              </a:rPr>
              <a:t>of its directors, officers, employees, representatives or agents accept any liability for any loss, damage or injury arising out of or in relation to this material. This material is property of SIX and may not be printed, copied, reproduced, published, passed on, disclosed or distributed in any form without the express prior written consent of SIX. </a:t>
            </a:r>
          </a:p>
          <a:p>
            <a:pPr marL="0" indent="0" algn="l">
              <a:lnSpc>
                <a:spcPct val="114000"/>
              </a:lnSpc>
              <a:spcBef>
                <a:spcPts val="240"/>
              </a:spcBef>
              <a:spcAft>
                <a:spcPts val="1200"/>
              </a:spcAft>
              <a:buNone/>
            </a:pPr>
            <a:br>
              <a:rPr lang="en-US" sz="850" dirty="0">
                <a:solidFill>
                  <a:srgbClr val="4E4E4E"/>
                </a:solidFill>
              </a:rPr>
            </a:br>
            <a:r>
              <a:rPr lang="en-US" sz="850" dirty="0">
                <a:solidFill>
                  <a:srgbClr val="4E4E4E"/>
                </a:solidFill>
              </a:rPr>
              <a:t>© 2023 SIX Group Ltd. All rights reserved.</a:t>
            </a:r>
          </a:p>
        </p:txBody>
      </p:sp>
      <p:sp>
        <p:nvSpPr>
          <p:cNvPr id="8" name="TextBox 7">
            <a:extLst>
              <a:ext uri="{FF2B5EF4-FFF2-40B4-BE49-F238E27FC236}">
                <a16:creationId xmlns:a16="http://schemas.microsoft.com/office/drawing/2014/main" id="{E8F7BBB1-5FE6-4748-82F0-9E8B899B3934}"/>
              </a:ext>
            </a:extLst>
          </p:cNvPr>
          <p:cNvSpPr txBox="1"/>
          <p:nvPr userDrawn="1"/>
        </p:nvSpPr>
        <p:spPr>
          <a:xfrm>
            <a:off x="431541" y="336550"/>
            <a:ext cx="6664828" cy="647700"/>
          </a:xfrm>
          <a:prstGeom prst="rect">
            <a:avLst/>
          </a:prstGeom>
          <a:noFill/>
        </p:spPr>
        <p:txBody>
          <a:bodyPr wrap="square" lIns="0" tIns="0" rIns="0" bIns="0" rtlCol="0">
            <a:noAutofit/>
          </a:bodyPr>
          <a:lstStyle/>
          <a:p>
            <a:pPr algn="l"/>
            <a:r>
              <a:rPr lang="en-US" sz="1800" b="1" dirty="0">
                <a:solidFill>
                  <a:srgbClr val="4E4E4E"/>
                </a:solidFill>
              </a:rPr>
              <a:t>Disclaimer</a:t>
            </a:r>
            <a:endParaRPr lang="en-US" sz="1800" b="1" dirty="0">
              <a:solidFill>
                <a:srgbClr val="4E4E4E"/>
              </a:solidFill>
              <a:latin typeface="Noto Sans" panose="020B0502040504020204" pitchFamily="34" charset="0"/>
            </a:endParaRPr>
          </a:p>
        </p:txBody>
      </p:sp>
      <p:pic>
        <p:nvPicPr>
          <p:cNvPr id="10" name="Picture 2" descr="\\cooper\Projects\SIX Group - officeatwork\Projects\PowerPoint\2015\Desktriptoren\SIX Innen.png">
            <a:extLst>
              <a:ext uri="{FF2B5EF4-FFF2-40B4-BE49-F238E27FC236}">
                <a16:creationId xmlns:a16="http://schemas.microsoft.com/office/drawing/2014/main" id="{E53406B6-0BCA-4C7B-ADD4-C4AE8BB2324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7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3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TextBox 58">
            <a:extLst>
              <a:ext uri="{FF2B5EF4-FFF2-40B4-BE49-F238E27FC236}">
                <a16:creationId xmlns:a16="http://schemas.microsoft.com/office/drawing/2014/main" id="{52487E76-C66A-1150-C76E-29401D68C297}"/>
              </a:ext>
            </a:extLst>
          </p:cNvPr>
          <p:cNvSpPr txBox="1"/>
          <p:nvPr userDrawn="1"/>
        </p:nvSpPr>
        <p:spPr bwMode="gray">
          <a:xfrm>
            <a:off x="2697963" y="1757187"/>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Benefits</a:t>
            </a:r>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1" name="TextBox 59">
            <a:extLst>
              <a:ext uri="{FF2B5EF4-FFF2-40B4-BE49-F238E27FC236}">
                <a16:creationId xmlns:a16="http://schemas.microsoft.com/office/drawing/2014/main" id="{C3BCCB25-14BF-7A21-B592-D17D296E2E2B}"/>
              </a:ext>
            </a:extLst>
          </p:cNvPr>
          <p:cNvSpPr txBox="1"/>
          <p:nvPr userDrawn="1"/>
        </p:nvSpPr>
        <p:spPr bwMode="gray">
          <a:xfrm>
            <a:off x="480429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Use Cases &amp; Delivery</a:t>
            </a:r>
          </a:p>
        </p:txBody>
      </p:sp>
      <p:sp>
        <p:nvSpPr>
          <p:cNvPr id="12" name="TextBox 37">
            <a:extLst>
              <a:ext uri="{FF2B5EF4-FFF2-40B4-BE49-F238E27FC236}">
                <a16:creationId xmlns:a16="http://schemas.microsoft.com/office/drawing/2014/main" id="{3472CE58-1193-7D47-6EBB-970E5F34BA04}"/>
              </a:ext>
            </a:extLst>
          </p:cNvPr>
          <p:cNvSpPr txBox="1"/>
          <p:nvPr userDrawn="1"/>
        </p:nvSpPr>
        <p:spPr bwMode="gray">
          <a:xfrm>
            <a:off x="66682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Key Features</a:t>
            </a:r>
          </a:p>
        </p:txBody>
      </p: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36252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53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0DFAA-5429-42F8-9EDF-34F9899F7A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2381"/>
            <a:ext cx="9141291" cy="5143500"/>
          </a:xfrm>
          <a:prstGeom prst="rect">
            <a:avLst/>
          </a:prstGeom>
        </p:spPr>
      </p:pic>
      <p:sp>
        <p:nvSpPr>
          <p:cNvPr id="5" name="Textplatzhalter 64">
            <a:extLst>
              <a:ext uri="{FF2B5EF4-FFF2-40B4-BE49-F238E27FC236}">
                <a16:creationId xmlns:a16="http://schemas.microsoft.com/office/drawing/2014/main" id="{30A986E2-EBB1-442C-AA73-3AF5BBE311C7}"/>
              </a:ext>
            </a:extLst>
          </p:cNvPr>
          <p:cNvSpPr>
            <a:spLocks noGrp="1"/>
          </p:cNvSpPr>
          <p:nvPr>
            <p:ph type="body" sz="quarter" idx="11" hasCustomPrompt="1"/>
            <p:custDataLst>
              <p:tags r:id="rId1"/>
            </p:custDataLst>
          </p:nvPr>
        </p:nvSpPr>
        <p:spPr>
          <a:xfrm>
            <a:off x="1475656" y="2993539"/>
            <a:ext cx="3096344" cy="372680"/>
          </a:xfrm>
        </p:spPr>
        <p:txBody>
          <a:bodyPr wrap="none" lIns="0" rIns="0">
            <a:noAutofit/>
          </a:bodyPr>
          <a:lstStyle>
            <a:lvl1pPr marL="0" indent="0">
              <a:buFontTx/>
              <a:buNone/>
              <a:defRPr sz="1399" baseline="0">
                <a:solidFill>
                  <a:srgbClr val="000000"/>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6" name="Titel 1">
            <a:extLst>
              <a:ext uri="{FF2B5EF4-FFF2-40B4-BE49-F238E27FC236}">
                <a16:creationId xmlns:a16="http://schemas.microsoft.com/office/drawing/2014/main" id="{BAA957BA-4C4D-4913-8338-1675B038D993}"/>
              </a:ext>
            </a:extLst>
          </p:cNvPr>
          <p:cNvSpPr>
            <a:spLocks noGrp="1"/>
          </p:cNvSpPr>
          <p:nvPr>
            <p:ph type="ctrTitle" hasCustomPrompt="1"/>
            <p:custDataLst>
              <p:tags r:id="rId2"/>
            </p:custDataLst>
          </p:nvPr>
        </p:nvSpPr>
        <p:spPr>
          <a:xfrm>
            <a:off x="1475658" y="1383661"/>
            <a:ext cx="5670053" cy="924068"/>
          </a:xfrm>
          <a:prstGeom prst="rect">
            <a:avLst/>
          </a:prstGeom>
        </p:spPr>
        <p:txBody>
          <a:bodyPr lIns="0" tIns="0" rIns="0" bIns="0"/>
          <a:lstStyle>
            <a:lvl1pPr>
              <a:defRPr sz="2997" b="1">
                <a:solidFill>
                  <a:srgbClr val="000000"/>
                </a:solidFill>
                <a:latin typeface="Noto Serif" panose="02020502060505020204" pitchFamily="18"/>
                <a:ea typeface="Noto Serif" panose="02020502060505020204" pitchFamily="18"/>
                <a:cs typeface="Noto Serif" panose="02020502060505020204" pitchFamily="18"/>
              </a:defRPr>
            </a:lvl1pPr>
          </a:lstStyle>
          <a:p>
            <a:r>
              <a:rPr lang="en-GB" noProof="0"/>
              <a:t>Add a title here</a:t>
            </a:r>
            <a:endParaRPr lang="en-US" noProof="0"/>
          </a:p>
        </p:txBody>
      </p:sp>
      <p:sp>
        <p:nvSpPr>
          <p:cNvPr id="7" name="Untertitel 2">
            <a:extLst>
              <a:ext uri="{FF2B5EF4-FFF2-40B4-BE49-F238E27FC236}">
                <a16:creationId xmlns:a16="http://schemas.microsoft.com/office/drawing/2014/main" id="{16C795E0-EFF9-4947-A3ED-405130730649}"/>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8" name="Picture 7">
            <a:extLst>
              <a:ext uri="{FF2B5EF4-FFF2-40B4-BE49-F238E27FC236}">
                <a16:creationId xmlns:a16="http://schemas.microsoft.com/office/drawing/2014/main" id="{CB29529F-70CB-4D1D-96F3-0CCDBB93C7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1801" y="413138"/>
            <a:ext cx="1043856" cy="290231"/>
          </a:xfrm>
          <a:prstGeom prst="rect">
            <a:avLst/>
          </a:prstGeom>
        </p:spPr>
      </p:pic>
    </p:spTree>
    <p:extLst>
      <p:ext uri="{BB962C8B-B14F-4D97-AF65-F5344CB8AC3E}">
        <p14:creationId xmlns:p14="http://schemas.microsoft.com/office/powerpoint/2010/main" val="113603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color red">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CB4E8-20CF-4789-86B5-E136746A37E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
        <p:nvSpPr>
          <p:cNvPr id="7" name="Title 1">
            <a:extLst>
              <a:ext uri="{FF2B5EF4-FFF2-40B4-BE49-F238E27FC236}">
                <a16:creationId xmlns:a16="http://schemas.microsoft.com/office/drawing/2014/main" id="{7E112EED-374F-4593-8210-1F651B06CDA8}"/>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7DDC88A9-F6DD-4FD2-A8C4-3A88D5EF7941}"/>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45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color clay">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
        <p:nvSpPr>
          <p:cNvPr id="7" name="Title 1">
            <a:extLst>
              <a:ext uri="{FF2B5EF4-FFF2-40B4-BE49-F238E27FC236}">
                <a16:creationId xmlns:a16="http://schemas.microsoft.com/office/drawing/2014/main" id="{1DBD9DDB-635C-4A05-85A5-72BCC1756EF0}"/>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5C678C02-E2A3-471C-BEE9-43A73A7356AF}"/>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6" name="Graphic 5">
            <a:extLst>
              <a:ext uri="{FF2B5EF4-FFF2-40B4-BE49-F238E27FC236}">
                <a16:creationId xmlns:a16="http://schemas.microsoft.com/office/drawing/2014/main" id="{2169D49C-EACC-4B74-8D46-C40FEB5866F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22199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lor marine">
    <p:bg>
      <p:bgPr>
        <a:solidFill>
          <a:schemeClr val="accent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74A8C6-D784-4E10-892C-AD4B98EE232B}"/>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9" name="Inhaltsplatzhalter 2">
            <a:extLst>
              <a:ext uri="{FF2B5EF4-FFF2-40B4-BE49-F238E27FC236}">
                <a16:creationId xmlns:a16="http://schemas.microsoft.com/office/drawing/2014/main" id="{CD461FB0-64B3-47B3-9032-0A58F84DB720}"/>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Tree>
    <p:extLst>
      <p:ext uri="{BB962C8B-B14F-4D97-AF65-F5344CB8AC3E}">
        <p14:creationId xmlns:p14="http://schemas.microsoft.com/office/powerpoint/2010/main" val="9728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color horizon">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18F437-46C1-4D36-9495-D55C72357C22}"/>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a:t>
            </a:fld>
            <a:endParaRPr lang="de-CH" sz="1400">
              <a:latin typeface="+mj-lt"/>
              <a:ea typeface="+mj-ea"/>
              <a:cs typeface="+mj-cs"/>
            </a:endParaRPr>
          </a:p>
        </p:txBody>
      </p:sp>
      <p:sp>
        <p:nvSpPr>
          <p:cNvPr id="11" name="Title 1">
            <a:extLst>
              <a:ext uri="{FF2B5EF4-FFF2-40B4-BE49-F238E27FC236}">
                <a16:creationId xmlns:a16="http://schemas.microsoft.com/office/drawing/2014/main" id="{C244BC3A-B508-47DB-AAA8-E753B543854D}"/>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12" name="Inhaltsplatzhalter 2">
            <a:extLst>
              <a:ext uri="{FF2B5EF4-FFF2-40B4-BE49-F238E27FC236}">
                <a16:creationId xmlns:a16="http://schemas.microsoft.com/office/drawing/2014/main" id="{CCE84961-FAD6-4BEF-ABCD-CCF4DC22B9ED}"/>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42891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X-Layer red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18883-E1DD-4291-BBC3-1E19190D33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441" cy="5145826"/>
          </a:xfrm>
          <a:prstGeom prst="rect">
            <a:avLst/>
          </a:prstGeom>
          <a:noFill/>
          <a:ln>
            <a:noFill/>
          </a:ln>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sz="1400"/>
          </a:p>
        </p:txBody>
      </p:sp>
      <p:sp>
        <p:nvSpPr>
          <p:cNvPr id="8" name="Text Placeholder 7">
            <a:extLst>
              <a:ext uri="{FF2B5EF4-FFF2-40B4-BE49-F238E27FC236}">
                <a16:creationId xmlns:a16="http://schemas.microsoft.com/office/drawing/2014/main" id="{E2E21024-AF43-4789-8353-63976F982B33}"/>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5734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1E63198-9136-4A30-91B9-CC38C430E7E6}"/>
              </a:ext>
            </a:extLst>
          </p:cNvPr>
          <p:cNvGraphicFramePr>
            <a:graphicFrameLocks noChangeAspect="1"/>
          </p:cNvGraphicFramePr>
          <p:nvPr userDrawn="1">
            <p:custDataLst>
              <p:tags r:id="rId38"/>
            </p:custDataLst>
            <p:extLst>
              <p:ext uri="{D42A27DB-BD31-4B8C-83A1-F6EECF244321}">
                <p14:modId xmlns:p14="http://schemas.microsoft.com/office/powerpoint/2010/main" val="125896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73" imgH="476" progId="TCLayout.ActiveDocument.1">
                  <p:embed/>
                </p:oleObj>
              </mc:Choice>
              <mc:Fallback>
                <p:oleObj name="think-cell Slide" r:id="rId43" imgW="473" imgH="476" progId="TCLayout.ActiveDocument.1">
                  <p:embed/>
                  <p:pic>
                    <p:nvPicPr>
                      <p:cNvPr id="6" name="Object 5" hidden="1">
                        <a:extLst>
                          <a:ext uri="{FF2B5EF4-FFF2-40B4-BE49-F238E27FC236}">
                            <a16:creationId xmlns:a16="http://schemas.microsoft.com/office/drawing/2014/main" id="{61E63198-9136-4A30-91B9-CC38C430E7E6}"/>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E2BEA90-BE02-4B84-813D-E404A20D7FDD}"/>
              </a:ext>
            </a:extLst>
          </p:cNvPr>
          <p:cNvSpPr/>
          <p:nvPr userDrawn="1">
            <p:custDataLst>
              <p:tags r:id="rId39"/>
            </p:custDataLst>
          </p:nvPr>
        </p:nvSpPr>
        <p:spPr>
          <a:xfrm>
            <a:off x="0" y="0"/>
            <a:ext cx="158750" cy="158750"/>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de-CH" sz="219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elplatzhalter 1"/>
          <p:cNvSpPr>
            <a:spLocks noGrp="1"/>
          </p:cNvSpPr>
          <p:nvPr>
            <p:ph type="title"/>
            <p:custDataLst>
              <p:tags r:id="rId40"/>
            </p:custDataLst>
          </p:nvPr>
        </p:nvSpPr>
        <p:spPr>
          <a:xfrm>
            <a:off x="431540" y="341883"/>
            <a:ext cx="7632961" cy="640150"/>
          </a:xfrm>
          <a:prstGeom prst="rect">
            <a:avLst/>
          </a:prstGeom>
        </p:spPr>
        <p:txBody>
          <a:bodyPr vert="horz" lIns="0" tIns="0" rIns="0" bIns="0" rtlCol="0" anchor="t" anchorCtr="0">
            <a:noAutofit/>
          </a:bodyPr>
          <a:lstStyle/>
          <a:p>
            <a:r>
              <a:rPr lang="de-CH"/>
              <a:t>Edit </a:t>
            </a:r>
            <a:r>
              <a:rPr lang="de-CH" err="1"/>
              <a:t>master</a:t>
            </a:r>
            <a:r>
              <a:rPr lang="de-CH"/>
              <a:t> title </a:t>
            </a:r>
            <a:r>
              <a:rPr lang="de-CH" err="1"/>
              <a:t>format</a:t>
            </a:r>
            <a:endParaRPr lang="de-DE"/>
          </a:p>
        </p:txBody>
      </p:sp>
      <p:sp>
        <p:nvSpPr>
          <p:cNvPr id="3" name="Textplatzhalter 2"/>
          <p:cNvSpPr>
            <a:spLocks noGrp="1"/>
          </p:cNvSpPr>
          <p:nvPr>
            <p:ph type="body" idx="1"/>
            <p:custDataLst>
              <p:tags r:id="rId41"/>
            </p:custDataLst>
          </p:nvPr>
        </p:nvSpPr>
        <p:spPr>
          <a:xfrm>
            <a:off x="431540" y="1061202"/>
            <a:ext cx="7632960" cy="3456823"/>
          </a:xfrm>
          <a:prstGeom prst="rect">
            <a:avLst/>
          </a:prstGeom>
        </p:spPr>
        <p:txBody>
          <a:bodyPr vert="horz" lIns="0" tIns="0" rIns="0" bIns="0" rtlCol="0">
            <a:normAutofit/>
          </a:bodyPr>
          <a:lstStyle/>
          <a:p>
            <a:pPr lvl="0"/>
            <a:r>
              <a:rPr lang="en-US"/>
              <a:t>Edit Master text styles</a:t>
            </a:r>
          </a:p>
        </p:txBody>
      </p:sp>
      <p:sp>
        <p:nvSpPr>
          <p:cNvPr id="8" name="Foliennummernplatzhalter 3"/>
          <p:cNvSpPr>
            <a:spLocks noGrp="1"/>
          </p:cNvSpPr>
          <p:nvPr>
            <p:ph type="sldNum" sz="quarter" idx="4"/>
            <p:custDataLst>
              <p:tags r:id="rId42"/>
            </p:custDataLst>
          </p:nvPr>
        </p:nvSpPr>
        <p:spPr>
          <a:xfrm>
            <a:off x="431800" y="4752270"/>
            <a:ext cx="467656" cy="143999"/>
          </a:xfrm>
          <a:prstGeom prst="rect">
            <a:avLst/>
          </a:prstGeom>
        </p:spPr>
        <p:txBody>
          <a:bodyPr vert="horz" lIns="0" tIns="0" rIns="0" bIns="0" rtlCol="0" anchor="ctr"/>
          <a:lstStyle>
            <a:lvl1pPr algn="l">
              <a:defRPr sz="799" b="0">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sz="1400">
              <a:solidFill>
                <a:srgbClr val="FFFFFF"/>
              </a:solidFill>
            </a:endParaRPr>
          </a:p>
        </p:txBody>
      </p:sp>
      <p:sp>
        <p:nvSpPr>
          <p:cNvPr id="4" name="MSIPCMContentMarking" descr="{&quot;HashCode&quot;:1216842255,&quot;Placement&quot;:&quot;Footer&quot;,&quot;Top&quot;:384.717957,&quot;Left&quot;:0.0,&quot;SlideWidth&quot;:720,&quot;SlideHeight&quot;:405}">
            <a:extLst>
              <a:ext uri="{FF2B5EF4-FFF2-40B4-BE49-F238E27FC236}">
                <a16:creationId xmlns:a16="http://schemas.microsoft.com/office/drawing/2014/main" id="{EE10F975-A125-02CA-4134-C99431D2C6B9}"/>
              </a:ext>
            </a:extLst>
          </p:cNvPr>
          <p:cNvSpPr txBox="1"/>
          <p:nvPr userDrawn="1"/>
        </p:nvSpPr>
        <p:spPr>
          <a:xfrm>
            <a:off x="0" y="4885918"/>
            <a:ext cx="1449600"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Sensitivity: C2 Internal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8554733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5" r:id="rId21"/>
    <p:sldLayoutId id="2147484646" r:id="rId22"/>
    <p:sldLayoutId id="2147484647" r:id="rId23"/>
    <p:sldLayoutId id="2147484648" r:id="rId24"/>
    <p:sldLayoutId id="2147484649" r:id="rId25"/>
    <p:sldLayoutId id="2147484650" r:id="rId26"/>
    <p:sldLayoutId id="2147484651" r:id="rId27"/>
    <p:sldLayoutId id="2147484652" r:id="rId28"/>
    <p:sldLayoutId id="2147484653" r:id="rId29"/>
    <p:sldLayoutId id="2147484654" r:id="rId30"/>
    <p:sldLayoutId id="2147484655" r:id="rId31"/>
    <p:sldLayoutId id="2147484656" r:id="rId32"/>
    <p:sldLayoutId id="2147484657" r:id="rId33"/>
    <p:sldLayoutId id="2147484658" r:id="rId34"/>
    <p:sldLayoutId id="2147484659" r:id="rId35"/>
    <p:sldLayoutId id="214748466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p:titleStyle>
    <p:body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de-DE"/>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488">
          <p15:clr>
            <a:srgbClr val="F26B43"/>
          </p15:clr>
        </p15:guide>
        <p15:guide id="6" pos="272">
          <p15:clr>
            <a:srgbClr val="F26B43"/>
          </p15:clr>
        </p15:guide>
        <p15:guide id="7" orient="horz" pos="215">
          <p15:clr>
            <a:srgbClr val="F26B43"/>
          </p15:clr>
        </p15:guide>
        <p15:guide id="8" orient="horz" pos="2846">
          <p15:clr>
            <a:srgbClr val="F26B43"/>
          </p15:clr>
        </p15:guide>
        <p15:guide id="9" pos="5080">
          <p15:clr>
            <a:srgbClr val="F26B43"/>
          </p15:clr>
        </p15:guide>
        <p15:guide id="11" orient="horz" pos="6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sv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3.xml"/><Relationship Id="rId1" Type="http://schemas.openxmlformats.org/officeDocument/2006/relationships/tags" Target="../tags/tag32.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2.xml"/><Relationship Id="rId1" Type="http://schemas.openxmlformats.org/officeDocument/2006/relationships/tags" Target="../tags/tag33.xml"/><Relationship Id="rId4" Type="http://schemas.openxmlformats.org/officeDocument/2006/relationships/image" Target="../media/image39.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tags" Target="../tags/tag34.xml"/><Relationship Id="rId4" Type="http://schemas.openxmlformats.org/officeDocument/2006/relationships/image" Target="../media/image39.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4.xml"/><Relationship Id="rId1" Type="http://schemas.openxmlformats.org/officeDocument/2006/relationships/tags" Target="../tags/tag35.xml"/><Relationship Id="rId4" Type="http://schemas.openxmlformats.org/officeDocument/2006/relationships/image" Target="../media/image3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FA6E546A-0D2F-C51E-08FE-813AE287FF01}"/>
              </a:ext>
            </a:extLst>
          </p:cNvPr>
          <p:cNvSpPr txBox="1">
            <a:spLocks/>
          </p:cNvSpPr>
          <p:nvPr/>
        </p:nvSpPr>
        <p:spPr bwMode="gray">
          <a:xfrm>
            <a:off x="683705" y="2336045"/>
            <a:ext cx="7166067" cy="1070488"/>
          </a:xfrm>
          <a:prstGeom prst="rect">
            <a:avLst/>
          </a:prstGeom>
        </p:spPr>
        <p:txBody>
          <a:bodyPr vert="horz" lIns="0" tIns="0" rIns="0" bIns="0" rtlCol="0" anchor="t" anchorCtr="0">
            <a:noAutofit/>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Noto Serif" panose="020B0502040504020204" pitchFamily="34" charset="0"/>
              </a:rPr>
              <a:t>START Hack Challenge</a:t>
            </a:r>
          </a:p>
        </p:txBody>
      </p:sp>
      <p:sp>
        <p:nvSpPr>
          <p:cNvPr id="6" name="TextBox 5">
            <a:extLst>
              <a:ext uri="{FF2B5EF4-FFF2-40B4-BE49-F238E27FC236}">
                <a16:creationId xmlns:a16="http://schemas.microsoft.com/office/drawing/2014/main" id="{7DE1094F-994A-4873-A97A-6E7AFE0ECF22}"/>
              </a:ext>
            </a:extLst>
          </p:cNvPr>
          <p:cNvSpPr txBox="1"/>
          <p:nvPr/>
        </p:nvSpPr>
        <p:spPr>
          <a:xfrm>
            <a:off x="683705" y="3031724"/>
            <a:ext cx="4572000" cy="332527"/>
          </a:xfrm>
          <a:prstGeom prst="rect">
            <a:avLst/>
          </a:prstGeom>
          <a:noFill/>
        </p:spPr>
        <p:txBody>
          <a:bodyPr wrap="square">
            <a:spAutoFit/>
          </a:bodyPr>
          <a:lstStyle/>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Noto Sans" panose="020B0502040504020204" pitchFamily="34"/>
              </a:rPr>
              <a:t>March 22</a:t>
            </a:r>
            <a:r>
              <a:rPr kumimoji="0" lang="en-US" sz="1399" b="0" i="0" u="none" strike="noStrike" kern="1200" cap="none" spc="0" normalizeH="0" baseline="30000" noProof="0" dirty="0">
                <a:ln>
                  <a:noFill/>
                </a:ln>
                <a:solidFill>
                  <a:srgbClr val="FFFFFF"/>
                </a:solidFill>
                <a:effectLst/>
                <a:uLnTx/>
                <a:uFillTx/>
                <a:latin typeface="Noto Sans" panose="020B0502040504020204" pitchFamily="34"/>
              </a:rPr>
              <a:t>nd</a:t>
            </a:r>
            <a:r>
              <a:rPr kumimoji="0" lang="en-US" sz="1399" b="0" i="0" u="none" strike="noStrike" kern="1200" cap="none" spc="0" normalizeH="0" baseline="0" noProof="0" dirty="0">
                <a:ln>
                  <a:noFill/>
                </a:ln>
                <a:solidFill>
                  <a:srgbClr val="FFFFFF"/>
                </a:solidFill>
                <a:effectLst/>
                <a:uLnTx/>
                <a:uFillTx/>
                <a:latin typeface="Noto Sans" panose="020B0502040504020204" pitchFamily="34"/>
              </a:rPr>
              <a:t> – 24</a:t>
            </a:r>
            <a:r>
              <a:rPr kumimoji="0" lang="en-US" sz="1399" b="0" i="0" u="none" strike="noStrike" kern="1200" cap="none" spc="0" normalizeH="0" baseline="30000" noProof="0" dirty="0">
                <a:ln>
                  <a:noFill/>
                </a:ln>
                <a:solidFill>
                  <a:srgbClr val="FFFFFF"/>
                </a:solidFill>
                <a:effectLst/>
                <a:uLnTx/>
                <a:uFillTx/>
                <a:latin typeface="Noto Sans" panose="020B0502040504020204" pitchFamily="34"/>
              </a:rPr>
              <a:t>th</a:t>
            </a:r>
            <a:r>
              <a:rPr kumimoji="0" lang="en-US" sz="1399" b="0" i="0" u="none" strike="noStrike" kern="1200" cap="none" spc="0" normalizeH="0" baseline="0" noProof="0" dirty="0">
                <a:ln>
                  <a:noFill/>
                </a:ln>
                <a:solidFill>
                  <a:srgbClr val="FFFFFF"/>
                </a:solidFill>
                <a:effectLst/>
                <a:uLnTx/>
                <a:uFillTx/>
                <a:latin typeface="Noto Sans" panose="020B0502040504020204" pitchFamily="34"/>
              </a:rPr>
              <a:t> 2023</a:t>
            </a:r>
          </a:p>
        </p:txBody>
      </p:sp>
    </p:spTree>
    <p:extLst>
      <p:ext uri="{BB962C8B-B14F-4D97-AF65-F5344CB8AC3E}">
        <p14:creationId xmlns:p14="http://schemas.microsoft.com/office/powerpoint/2010/main" val="23873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oper\Projects\SIX Group - officeatwork\Projects\PowerPoint\2015\Desktriptoren\SIX Innen.png">
            <a:extLst>
              <a:ext uri="{FF2B5EF4-FFF2-40B4-BE49-F238E27FC236}">
                <a16:creationId xmlns:a16="http://schemas.microsoft.com/office/drawing/2014/main" id="{3204F3E8-560E-0D4E-5F86-6F1CA3696F55}"/>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8">
            <a:extLst>
              <a:ext uri="{FF2B5EF4-FFF2-40B4-BE49-F238E27FC236}">
                <a16:creationId xmlns:a16="http://schemas.microsoft.com/office/drawing/2014/main" id="{1DC9F968-3B9C-41B2-6EE5-4D856713ACCC}"/>
              </a:ext>
            </a:extLst>
          </p:cNvPr>
          <p:cNvSpPr txBox="1">
            <a:spLocks/>
          </p:cNvSpPr>
          <p:nvPr/>
        </p:nvSpPr>
        <p:spPr>
          <a:xfrm>
            <a:off x="704088" y="804863"/>
            <a:ext cx="2381250" cy="639762"/>
          </a:xfrm>
          <a:prstGeom prst="rect">
            <a:avLst/>
          </a:prstGeom>
          <a:ln>
            <a:noFill/>
          </a:ln>
          <a:effectLst/>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rPr>
              <a:t>Creating Value </a:t>
            </a:r>
            <a:br>
              <a:rPr kumimoji="0" lang="en-US" sz="1800" b="1" i="0" u="none" strike="noStrike" kern="1200" cap="none" spc="0" normalizeH="0" baseline="0" noProof="0" dirty="0">
                <a:ln w="6350">
                  <a:solidFill>
                    <a:srgbClr val="FFFFFF"/>
                  </a:solidFill>
                </a:ln>
                <a:noFill/>
                <a:effectLst/>
                <a:uLnTx/>
                <a:uFillTx/>
                <a:latin typeface="Noto Serif" panose="02020502060505020204" pitchFamily="18" charset="0"/>
              </a:rPr>
            </a:b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rPr>
              <a:t>Together</a:t>
            </a:r>
            <a:endParaRPr kumimoji="0" lang="en-150" sz="2200" b="1" i="0" u="none" strike="noStrike" kern="1200" cap="none" spc="0" normalizeH="0" baseline="0" noProof="0" dirty="0">
              <a:ln>
                <a:noFill/>
              </a:ln>
              <a:solidFill>
                <a:srgbClr val="FFFFFF"/>
              </a:solidFill>
              <a:effectLst/>
              <a:uLnTx/>
              <a:uFillTx/>
              <a:latin typeface="Noto Serif" panose="02020502060505020204" pitchFamily="18" charset="0"/>
            </a:endParaRPr>
          </a:p>
        </p:txBody>
      </p:sp>
      <p:sp>
        <p:nvSpPr>
          <p:cNvPr id="8" name="Rectangle 7">
            <a:extLst>
              <a:ext uri="{FF2B5EF4-FFF2-40B4-BE49-F238E27FC236}">
                <a16:creationId xmlns:a16="http://schemas.microsoft.com/office/drawing/2014/main" id="{FD612C20-8497-11AA-14D2-38CFDDFFEDD2}"/>
              </a:ext>
            </a:extLst>
          </p:cNvPr>
          <p:cNvSpPr/>
          <p:nvPr/>
        </p:nvSpPr>
        <p:spPr>
          <a:xfrm>
            <a:off x="1328299" y="1705983"/>
            <a:ext cx="3517692" cy="3693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9" name="Rectangle 8">
            <a:extLst>
              <a:ext uri="{FF2B5EF4-FFF2-40B4-BE49-F238E27FC236}">
                <a16:creationId xmlns:a16="http://schemas.microsoft.com/office/drawing/2014/main" id="{DD11300B-AD81-32DA-5100-01A172BF2AE0}"/>
              </a:ext>
            </a:extLst>
          </p:cNvPr>
          <p:cNvSpPr/>
          <p:nvPr/>
        </p:nvSpPr>
        <p:spPr>
          <a:xfrm>
            <a:off x="1328299" y="1977663"/>
            <a:ext cx="3694495" cy="3693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11" name="Rectangle 10">
            <a:extLst>
              <a:ext uri="{FF2B5EF4-FFF2-40B4-BE49-F238E27FC236}">
                <a16:creationId xmlns:a16="http://schemas.microsoft.com/office/drawing/2014/main" id="{E4E6DF17-2753-E4B6-3CBE-E324195FCA93}"/>
              </a:ext>
            </a:extLst>
          </p:cNvPr>
          <p:cNvSpPr/>
          <p:nvPr/>
        </p:nvSpPr>
        <p:spPr>
          <a:xfrm>
            <a:off x="658097" y="1705983"/>
            <a:ext cx="647344" cy="63976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10" name="Rectangle 9">
            <a:extLst>
              <a:ext uri="{FF2B5EF4-FFF2-40B4-BE49-F238E27FC236}">
                <a16:creationId xmlns:a16="http://schemas.microsoft.com/office/drawing/2014/main" id="{B5832C1E-1391-C4E0-F43E-FA45B122CE63}"/>
              </a:ext>
            </a:extLst>
          </p:cNvPr>
          <p:cNvSpPr/>
          <p:nvPr/>
        </p:nvSpPr>
        <p:spPr bwMode="gray">
          <a:xfrm>
            <a:off x="1416131" y="1721344"/>
            <a:ext cx="4513573" cy="557140"/>
          </a:xfrm>
          <a:prstGeom prst="rect">
            <a:avLst/>
          </a:prstGeom>
        </p:spPr>
        <p:txBody>
          <a:bodyPr wrap="square" lIns="0" tIns="0" rIns="0" bIns="0">
            <a:spAutoFit/>
          </a:bodyPr>
          <a:lstStyle/>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Financial Market Infrastructure </a:t>
            </a:r>
          </a:p>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supporting the entire Value Chain</a:t>
            </a:r>
          </a:p>
        </p:txBody>
      </p:sp>
      <p:pic>
        <p:nvPicPr>
          <p:cNvPr id="6" name="Graphic 5">
            <a:extLst>
              <a:ext uri="{FF2B5EF4-FFF2-40B4-BE49-F238E27FC236}">
                <a16:creationId xmlns:a16="http://schemas.microsoft.com/office/drawing/2014/main" id="{A06A1422-35B2-4AEC-19BE-E2A8BB4B41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774" y="1737565"/>
            <a:ext cx="538100" cy="538100"/>
          </a:xfrm>
          <a:prstGeom prst="rect">
            <a:avLst/>
          </a:prstGeom>
        </p:spPr>
      </p:pic>
      <p:cxnSp>
        <p:nvCxnSpPr>
          <p:cNvPr id="26" name="Straight Connector 25">
            <a:extLst>
              <a:ext uri="{FF2B5EF4-FFF2-40B4-BE49-F238E27FC236}">
                <a16:creationId xmlns:a16="http://schemas.microsoft.com/office/drawing/2014/main" id="{B67B344F-4A32-08D1-EE9D-6CB366C77C30}"/>
              </a:ext>
            </a:extLst>
          </p:cNvPr>
          <p:cNvCxnSpPr>
            <a:cxnSpLocks/>
          </p:cNvCxnSpPr>
          <p:nvPr/>
        </p:nvCxnSpPr>
        <p:spPr>
          <a:xfrm>
            <a:off x="1484098" y="2965447"/>
            <a:ext cx="1859366" cy="0"/>
          </a:xfrm>
          <a:prstGeom prst="line">
            <a:avLst/>
          </a:prstGeom>
          <a:ln w="1905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1C92352-AFDA-99EE-38C1-525F97487128}"/>
              </a:ext>
            </a:extLst>
          </p:cNvPr>
          <p:cNvCxnSpPr>
            <a:cxnSpLocks/>
          </p:cNvCxnSpPr>
          <p:nvPr/>
        </p:nvCxnSpPr>
        <p:spPr>
          <a:xfrm flipV="1">
            <a:off x="1484098" y="2431896"/>
            <a:ext cx="0" cy="533551"/>
          </a:xfrm>
          <a:prstGeom prst="line">
            <a:avLst/>
          </a:prstGeom>
          <a:ln w="1905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Slide Number Placeholder 2">
            <a:extLst>
              <a:ext uri="{FF2B5EF4-FFF2-40B4-BE49-F238E27FC236}">
                <a16:creationId xmlns:a16="http://schemas.microsoft.com/office/drawing/2014/main" id="{92AECCAB-DB3B-D1C0-67B2-FAF1FC1F380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grpSp>
        <p:nvGrpSpPr>
          <p:cNvPr id="19" name="Group 18">
            <a:extLst>
              <a:ext uri="{FF2B5EF4-FFF2-40B4-BE49-F238E27FC236}">
                <a16:creationId xmlns:a16="http://schemas.microsoft.com/office/drawing/2014/main" id="{1AD5DABF-9A4A-E61C-83FA-8A6264261C5E}"/>
              </a:ext>
            </a:extLst>
          </p:cNvPr>
          <p:cNvGrpSpPr/>
          <p:nvPr/>
        </p:nvGrpSpPr>
        <p:grpSpPr>
          <a:xfrm>
            <a:off x="3343464" y="2579224"/>
            <a:ext cx="5262550" cy="951458"/>
            <a:chOff x="3497716" y="4639178"/>
            <a:chExt cx="5262550" cy="951458"/>
          </a:xfrm>
        </p:grpSpPr>
        <p:sp>
          <p:nvSpPr>
            <p:cNvPr id="5" name="Rectangle 4">
              <a:extLst>
                <a:ext uri="{FF2B5EF4-FFF2-40B4-BE49-F238E27FC236}">
                  <a16:creationId xmlns:a16="http://schemas.microsoft.com/office/drawing/2014/main" id="{D421A6C1-9EDB-15B3-2A0F-E359174A4CF6}"/>
                </a:ext>
              </a:extLst>
            </p:cNvPr>
            <p:cNvSpPr/>
            <p:nvPr/>
          </p:nvSpPr>
          <p:spPr>
            <a:xfrm>
              <a:off x="4167918" y="4645510"/>
              <a:ext cx="4302334" cy="3693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12" name="Rectangle 11">
              <a:extLst>
                <a:ext uri="{FF2B5EF4-FFF2-40B4-BE49-F238E27FC236}">
                  <a16:creationId xmlns:a16="http://schemas.microsoft.com/office/drawing/2014/main" id="{F9048485-9D42-11C3-FD50-112B1AF82EB4}"/>
                </a:ext>
              </a:extLst>
            </p:cNvPr>
            <p:cNvSpPr/>
            <p:nvPr/>
          </p:nvSpPr>
          <p:spPr>
            <a:xfrm>
              <a:off x="4167919" y="4917190"/>
              <a:ext cx="3769534" cy="3693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13" name="Rectangle 12">
              <a:extLst>
                <a:ext uri="{FF2B5EF4-FFF2-40B4-BE49-F238E27FC236}">
                  <a16:creationId xmlns:a16="http://schemas.microsoft.com/office/drawing/2014/main" id="{C7CFA61E-2612-C782-FDD0-C06F242FEC23}"/>
                </a:ext>
              </a:extLst>
            </p:cNvPr>
            <p:cNvSpPr/>
            <p:nvPr/>
          </p:nvSpPr>
          <p:spPr>
            <a:xfrm>
              <a:off x="3497716" y="4639178"/>
              <a:ext cx="647344" cy="95145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14" name="Rectangle 13">
              <a:extLst>
                <a:ext uri="{FF2B5EF4-FFF2-40B4-BE49-F238E27FC236}">
                  <a16:creationId xmlns:a16="http://schemas.microsoft.com/office/drawing/2014/main" id="{690E24AE-8E27-7885-1F5E-B006EAA4EE69}"/>
                </a:ext>
              </a:extLst>
            </p:cNvPr>
            <p:cNvSpPr/>
            <p:nvPr/>
          </p:nvSpPr>
          <p:spPr>
            <a:xfrm>
              <a:off x="4167919" y="5221304"/>
              <a:ext cx="4592347" cy="3693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16" name="Rectangle 15">
              <a:extLst>
                <a:ext uri="{FF2B5EF4-FFF2-40B4-BE49-F238E27FC236}">
                  <a16:creationId xmlns:a16="http://schemas.microsoft.com/office/drawing/2014/main" id="{6D1C6AA3-9076-3263-3544-C691F8B9B5FE}"/>
                </a:ext>
              </a:extLst>
            </p:cNvPr>
            <p:cNvSpPr/>
            <p:nvPr/>
          </p:nvSpPr>
          <p:spPr bwMode="gray">
            <a:xfrm>
              <a:off x="4246693" y="4689370"/>
              <a:ext cx="4513573" cy="825867"/>
            </a:xfrm>
            <a:prstGeom prst="rect">
              <a:avLst/>
            </a:prstGeom>
          </p:spPr>
          <p:txBody>
            <a:bodyPr wrap="square" lIns="0" tIns="0" rIns="0" bIns="0">
              <a:spAutoFit/>
            </a:bodyPr>
            <a:lstStyle/>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We ensure the flow of information and money between banks, merchants, investors and service providers worldwide</a:t>
              </a:r>
            </a:p>
          </p:txBody>
        </p:sp>
        <p:pic>
          <p:nvPicPr>
            <p:cNvPr id="18" name="Graphic 17">
              <a:extLst>
                <a:ext uri="{FF2B5EF4-FFF2-40B4-BE49-F238E27FC236}">
                  <a16:creationId xmlns:a16="http://schemas.microsoft.com/office/drawing/2014/main" id="{9D801F96-4EC7-A14A-1B5B-0263EA5E77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0304" y="4673752"/>
              <a:ext cx="474511" cy="474511"/>
            </a:xfrm>
            <a:prstGeom prst="rect">
              <a:avLst/>
            </a:prstGeom>
          </p:spPr>
        </p:pic>
      </p:grpSp>
      <p:sp>
        <p:nvSpPr>
          <p:cNvPr id="17" name="Rectangle 16">
            <a:extLst>
              <a:ext uri="{FF2B5EF4-FFF2-40B4-BE49-F238E27FC236}">
                <a16:creationId xmlns:a16="http://schemas.microsoft.com/office/drawing/2014/main" id="{878D6228-85E5-0C76-D5AC-A0DC39F5BC78}"/>
              </a:ext>
            </a:extLst>
          </p:cNvPr>
          <p:cNvSpPr/>
          <p:nvPr/>
        </p:nvSpPr>
        <p:spPr bwMode="gray">
          <a:xfrm>
            <a:off x="3492147" y="3833788"/>
            <a:ext cx="1481415" cy="670248"/>
          </a:xfrm>
          <a:prstGeom prst="rect">
            <a:avLst/>
          </a:prstGeom>
          <a:noFill/>
        </p:spPr>
        <p:txBody>
          <a:bodyPr wrap="square" lIns="0" tIns="0" rIns="0" bIns="0">
            <a:spAutoFit/>
          </a:bodyPr>
          <a:lstStyle/>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Third-largest Exchange Group in Europe</a:t>
            </a:r>
          </a:p>
        </p:txBody>
      </p:sp>
      <p:sp>
        <p:nvSpPr>
          <p:cNvPr id="20" name="Rectangle 19">
            <a:extLst>
              <a:ext uri="{FF2B5EF4-FFF2-40B4-BE49-F238E27FC236}">
                <a16:creationId xmlns:a16="http://schemas.microsoft.com/office/drawing/2014/main" id="{8C7F3D4A-FFBC-B105-0F8B-8938413B1957}"/>
              </a:ext>
            </a:extLst>
          </p:cNvPr>
          <p:cNvSpPr/>
          <p:nvPr/>
        </p:nvSpPr>
        <p:spPr bwMode="gray">
          <a:xfrm>
            <a:off x="5224298" y="3833788"/>
            <a:ext cx="1120121" cy="670248"/>
          </a:xfrm>
          <a:prstGeom prst="rect">
            <a:avLst/>
          </a:prstGeom>
          <a:noFill/>
        </p:spPr>
        <p:txBody>
          <a:bodyPr wrap="square" lIns="0" tIns="0" rIns="0" bIns="0">
            <a:spAutoFit/>
          </a:bodyPr>
          <a:lstStyle/>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National Numbering Agency</a:t>
            </a:r>
          </a:p>
        </p:txBody>
      </p:sp>
      <p:sp>
        <p:nvSpPr>
          <p:cNvPr id="21" name="Rectangle 20">
            <a:extLst>
              <a:ext uri="{FF2B5EF4-FFF2-40B4-BE49-F238E27FC236}">
                <a16:creationId xmlns:a16="http://schemas.microsoft.com/office/drawing/2014/main" id="{8627A29D-4B69-5EDF-2D7E-F51D5E02D061}"/>
              </a:ext>
            </a:extLst>
          </p:cNvPr>
          <p:cNvSpPr/>
          <p:nvPr/>
        </p:nvSpPr>
        <p:spPr bwMode="gray">
          <a:xfrm>
            <a:off x="6599172" y="3833788"/>
            <a:ext cx="945043" cy="695896"/>
          </a:xfrm>
          <a:prstGeom prst="rect">
            <a:avLst/>
          </a:prstGeom>
          <a:noFill/>
        </p:spPr>
        <p:txBody>
          <a:bodyPr wrap="square" lIns="0" tIns="0" rIns="0" bIns="0">
            <a:spAutoFit/>
          </a:bodyPr>
          <a:lstStyle/>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Efficient </a:t>
            </a:r>
          </a:p>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Secure </a:t>
            </a:r>
          </a:p>
          <a:p>
            <a:pPr marL="0" marR="0" lvl="0" indent="0" algn="l" defTabSz="914400" rtl="0" eaLnBrk="1" fontAlgn="auto" latinLnBrk="0" hangingPunct="1">
              <a:lnSpc>
                <a:spcPct val="114000"/>
              </a:lnSpc>
              <a:spcBef>
                <a:spcPts val="100"/>
              </a:spcBef>
              <a:spcAft>
                <a:spcPts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Stable</a:t>
            </a:r>
          </a:p>
        </p:txBody>
      </p:sp>
      <p:cxnSp>
        <p:nvCxnSpPr>
          <p:cNvPr id="24" name="Straight Connector 23">
            <a:extLst>
              <a:ext uri="{FF2B5EF4-FFF2-40B4-BE49-F238E27FC236}">
                <a16:creationId xmlns:a16="http://schemas.microsoft.com/office/drawing/2014/main" id="{8EFF9744-AAF7-164B-3B0E-7B6697AC06AD}"/>
              </a:ext>
            </a:extLst>
          </p:cNvPr>
          <p:cNvCxnSpPr>
            <a:cxnSpLocks/>
          </p:cNvCxnSpPr>
          <p:nvPr/>
        </p:nvCxnSpPr>
        <p:spPr>
          <a:xfrm flipV="1">
            <a:off x="3343464" y="3872631"/>
            <a:ext cx="0" cy="618209"/>
          </a:xfrm>
          <a:prstGeom prst="line">
            <a:avLst/>
          </a:prstGeom>
          <a:ln w="3810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6F51FC7-D0A8-F4B8-2C27-31003EFA957E}"/>
              </a:ext>
            </a:extLst>
          </p:cNvPr>
          <p:cNvCxnSpPr>
            <a:cxnSpLocks/>
          </p:cNvCxnSpPr>
          <p:nvPr/>
        </p:nvCxnSpPr>
        <p:spPr>
          <a:xfrm flipV="1">
            <a:off x="5111945" y="3872631"/>
            <a:ext cx="0" cy="618209"/>
          </a:xfrm>
          <a:prstGeom prst="line">
            <a:avLst/>
          </a:prstGeom>
          <a:ln w="3810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427E510-E9C6-6045-905D-A1BE97002A5B}"/>
              </a:ext>
            </a:extLst>
          </p:cNvPr>
          <p:cNvCxnSpPr>
            <a:cxnSpLocks/>
          </p:cNvCxnSpPr>
          <p:nvPr/>
        </p:nvCxnSpPr>
        <p:spPr>
          <a:xfrm flipV="1">
            <a:off x="6468977" y="3872631"/>
            <a:ext cx="0" cy="618209"/>
          </a:xfrm>
          <a:prstGeom prst="line">
            <a:avLst/>
          </a:prstGeom>
          <a:ln w="3810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8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7440AAA-72D0-96C1-10CC-1B0D40998703}"/>
              </a:ext>
            </a:extLst>
          </p:cNvPr>
          <p:cNvSpPr/>
          <p:nvPr/>
        </p:nvSpPr>
        <p:spPr>
          <a:xfrm>
            <a:off x="0" y="3512238"/>
            <a:ext cx="9144000" cy="1245382"/>
          </a:xfrm>
          <a:prstGeom prst="rect">
            <a:avLst/>
          </a:prstGeom>
          <a:solidFill>
            <a:schemeClr val="accent5">
              <a:alpha val="30000"/>
            </a:schemeClr>
          </a:solidFill>
          <a:ln w="6350">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45678" rIns="91355" bIns="45678"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43" name="Rectangle 42">
            <a:extLst>
              <a:ext uri="{FF2B5EF4-FFF2-40B4-BE49-F238E27FC236}">
                <a16:creationId xmlns:a16="http://schemas.microsoft.com/office/drawing/2014/main" id="{C399B540-3AB7-4060-D126-6D30D8B685F5}"/>
              </a:ext>
            </a:extLst>
          </p:cNvPr>
          <p:cNvSpPr/>
          <p:nvPr/>
        </p:nvSpPr>
        <p:spPr>
          <a:xfrm>
            <a:off x="0" y="1650494"/>
            <a:ext cx="9149143" cy="1770585"/>
          </a:xfrm>
          <a:prstGeom prst="rect">
            <a:avLst/>
          </a:prstGeom>
          <a:solidFill>
            <a:schemeClr val="bg2">
              <a:alpha val="15000"/>
            </a:schemeClr>
          </a:solidFill>
          <a:ln w="6350">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45678" rIns="91355" bIns="45678"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45" name="TextBox 44">
            <a:extLst>
              <a:ext uri="{FF2B5EF4-FFF2-40B4-BE49-F238E27FC236}">
                <a16:creationId xmlns:a16="http://schemas.microsoft.com/office/drawing/2014/main" id="{C84300F9-8E65-6E72-3A4B-A800113D28A8}"/>
              </a:ext>
            </a:extLst>
          </p:cNvPr>
          <p:cNvSpPr txBox="1"/>
          <p:nvPr/>
        </p:nvSpPr>
        <p:spPr>
          <a:xfrm>
            <a:off x="185560" y="4359561"/>
            <a:ext cx="1443464" cy="29776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SIX</a:t>
            </a:r>
          </a:p>
        </p:txBody>
      </p:sp>
      <p:grpSp>
        <p:nvGrpSpPr>
          <p:cNvPr id="30" name="Group 29">
            <a:extLst>
              <a:ext uri="{FF2B5EF4-FFF2-40B4-BE49-F238E27FC236}">
                <a16:creationId xmlns:a16="http://schemas.microsoft.com/office/drawing/2014/main" id="{A9D3BEBC-C657-98B9-47F5-A6AF25E4A6A8}"/>
              </a:ext>
            </a:extLst>
          </p:cNvPr>
          <p:cNvGrpSpPr/>
          <p:nvPr/>
        </p:nvGrpSpPr>
        <p:grpSpPr>
          <a:xfrm>
            <a:off x="716298" y="2969641"/>
            <a:ext cx="7679556" cy="1767517"/>
            <a:chOff x="716298" y="3124767"/>
            <a:chExt cx="7679556" cy="1334780"/>
          </a:xfrm>
        </p:grpSpPr>
        <p:cxnSp>
          <p:nvCxnSpPr>
            <p:cNvPr id="11" name="Straight Connector 10">
              <a:extLst>
                <a:ext uri="{FF2B5EF4-FFF2-40B4-BE49-F238E27FC236}">
                  <a16:creationId xmlns:a16="http://schemas.microsoft.com/office/drawing/2014/main" id="{15E3CF72-354E-8D63-77CC-DD2D0690A5BE}"/>
                </a:ext>
              </a:extLst>
            </p:cNvPr>
            <p:cNvCxnSpPr>
              <a:cxnSpLocks/>
            </p:cNvCxnSpPr>
            <p:nvPr/>
          </p:nvCxnSpPr>
          <p:spPr bwMode="gray">
            <a:xfrm flipV="1">
              <a:off x="716298"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91A6B-01CA-0417-F438-2BE65F5C0F4E}"/>
                </a:ext>
              </a:extLst>
            </p:cNvPr>
            <p:cNvCxnSpPr>
              <a:cxnSpLocks/>
            </p:cNvCxnSpPr>
            <p:nvPr/>
          </p:nvCxnSpPr>
          <p:spPr bwMode="gray">
            <a:xfrm flipV="1">
              <a:off x="2004771"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A4BC9B9-49A9-2F76-58BF-88C21375BFE5}"/>
                </a:ext>
              </a:extLst>
            </p:cNvPr>
            <p:cNvCxnSpPr>
              <a:cxnSpLocks/>
            </p:cNvCxnSpPr>
            <p:nvPr/>
          </p:nvCxnSpPr>
          <p:spPr bwMode="gray">
            <a:xfrm flipV="1">
              <a:off x="3301556"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6159B5-C1F5-91C5-9863-DF08C1841A38}"/>
                </a:ext>
              </a:extLst>
            </p:cNvPr>
            <p:cNvCxnSpPr>
              <a:cxnSpLocks/>
            </p:cNvCxnSpPr>
            <p:nvPr/>
          </p:nvCxnSpPr>
          <p:spPr bwMode="gray">
            <a:xfrm flipV="1">
              <a:off x="4572000"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2218DF9-73CB-7780-7384-E81DCE54BECA}"/>
                </a:ext>
              </a:extLst>
            </p:cNvPr>
            <p:cNvCxnSpPr>
              <a:cxnSpLocks/>
            </p:cNvCxnSpPr>
            <p:nvPr/>
          </p:nvCxnSpPr>
          <p:spPr bwMode="gray">
            <a:xfrm flipV="1">
              <a:off x="5852160"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4FAC041-9F79-A8FE-87E4-1E67B9464A09}"/>
                </a:ext>
              </a:extLst>
            </p:cNvPr>
            <p:cNvCxnSpPr>
              <a:cxnSpLocks/>
            </p:cNvCxnSpPr>
            <p:nvPr/>
          </p:nvCxnSpPr>
          <p:spPr bwMode="gray">
            <a:xfrm flipV="1">
              <a:off x="7124007"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5DA4F51-ED49-DA84-B023-F49202BF4342}"/>
                </a:ext>
              </a:extLst>
            </p:cNvPr>
            <p:cNvCxnSpPr>
              <a:cxnSpLocks/>
            </p:cNvCxnSpPr>
            <p:nvPr/>
          </p:nvCxnSpPr>
          <p:spPr bwMode="gray">
            <a:xfrm flipV="1">
              <a:off x="8395854"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7" name="Straight Connector 6">
            <a:extLst>
              <a:ext uri="{FF2B5EF4-FFF2-40B4-BE49-F238E27FC236}">
                <a16:creationId xmlns:a16="http://schemas.microsoft.com/office/drawing/2014/main" id="{80D3D3C1-CB45-0D7E-978D-FF2F7C4A5FF1}"/>
              </a:ext>
            </a:extLst>
          </p:cNvPr>
          <p:cNvCxnSpPr>
            <a:cxnSpLocks/>
          </p:cNvCxnSpPr>
          <p:nvPr/>
        </p:nvCxnSpPr>
        <p:spPr bwMode="gray">
          <a:xfrm flipH="1">
            <a:off x="-35317" y="2767886"/>
            <a:ext cx="8585428" cy="39401"/>
          </a:xfrm>
          <a:prstGeom prst="line">
            <a:avLst/>
          </a:prstGeom>
          <a:ln w="5715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0" name="Title 69">
            <a:extLst>
              <a:ext uri="{FF2B5EF4-FFF2-40B4-BE49-F238E27FC236}">
                <a16:creationId xmlns:a16="http://schemas.microsoft.com/office/drawing/2014/main" id="{87CF1D9C-6C6B-ECAC-B028-FEF957EAB7F8}"/>
              </a:ext>
            </a:extLst>
          </p:cNvPr>
          <p:cNvSpPr>
            <a:spLocks noGrp="1"/>
          </p:cNvSpPr>
          <p:nvPr>
            <p:ph type="title" idx="4294967295"/>
          </p:nvPr>
        </p:nvSpPr>
        <p:spPr>
          <a:xfrm>
            <a:off x="646982" y="773316"/>
            <a:ext cx="3149600" cy="809458"/>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t>Creating Value</a:t>
            </a:r>
            <a:b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b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Across Capital Markets</a:t>
            </a:r>
            <a:endParaRPr lang="en-150" sz="3200" b="1" dirty="0">
              <a:solidFill>
                <a:schemeClr val="bg1"/>
              </a:solidFill>
              <a:latin typeface="Noto Serif" panose="02020502060505020204" pitchFamily="18" charset="0"/>
            </a:endParaRPr>
          </a:p>
        </p:txBody>
      </p:sp>
      <p:sp>
        <p:nvSpPr>
          <p:cNvPr id="2" name="Slide Number Placeholder 2">
            <a:extLst>
              <a:ext uri="{FF2B5EF4-FFF2-40B4-BE49-F238E27FC236}">
                <a16:creationId xmlns:a16="http://schemas.microsoft.com/office/drawing/2014/main" id="{839CFE15-7F6D-19FE-36D0-A1BADFA6BBC5}"/>
              </a:ext>
            </a:extLst>
          </p:cNvPr>
          <p:cNvSpPr>
            <a:spLocks noGrp="1"/>
          </p:cNvSpPr>
          <p:nvPr>
            <p:ph type="sldNum" sz="quarter" idx="4294967295"/>
          </p:nvPr>
        </p:nvSpPr>
        <p:spPr>
          <a:xfrm>
            <a:off x="0" y="4865688"/>
            <a:ext cx="468313" cy="1444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799" b="0" i="0" u="none" strike="noStrike" kern="1200" cap="none" spc="0" normalizeH="0" baseline="0" noProof="0" smtClean="0">
                <a:ln>
                  <a:noFill/>
                </a:ln>
                <a:solidFill>
                  <a:srgbClr val="000000"/>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CH" sz="799" b="0" i="0" u="none" strike="noStrike" kern="1200" cap="none" spc="0" normalizeH="0" baseline="0" noProof="0" dirty="0">
              <a:ln>
                <a:noFill/>
              </a:ln>
              <a:solidFill>
                <a:srgbClr val="000000"/>
              </a:solidFill>
              <a:effectLst/>
              <a:uLnTx/>
              <a:uFillTx/>
              <a:latin typeface="Noto Sans" panose="020B0502040504020204" pitchFamily="34"/>
            </a:endParaRPr>
          </a:p>
        </p:txBody>
      </p:sp>
      <p:sp>
        <p:nvSpPr>
          <p:cNvPr id="5" name="Oval 4">
            <a:extLst>
              <a:ext uri="{FF2B5EF4-FFF2-40B4-BE49-F238E27FC236}">
                <a16:creationId xmlns:a16="http://schemas.microsoft.com/office/drawing/2014/main" id="{8AA3477B-AEC7-50F7-F84B-5BCE390B1877}"/>
              </a:ext>
            </a:extLst>
          </p:cNvPr>
          <p:cNvSpPr>
            <a:spLocks noChangeAspect="1"/>
          </p:cNvSpPr>
          <p:nvPr/>
        </p:nvSpPr>
        <p:spPr>
          <a:xfrm>
            <a:off x="171080"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Listing</a:t>
            </a:r>
            <a:endPar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endParaRPr>
          </a:p>
        </p:txBody>
      </p:sp>
      <p:sp>
        <p:nvSpPr>
          <p:cNvPr id="16" name="Oval 15">
            <a:extLst>
              <a:ext uri="{FF2B5EF4-FFF2-40B4-BE49-F238E27FC236}">
                <a16:creationId xmlns:a16="http://schemas.microsoft.com/office/drawing/2014/main" id="{05074F96-B1D6-C6B3-A248-A9B695206F29}"/>
              </a:ext>
            </a:extLst>
          </p:cNvPr>
          <p:cNvSpPr>
            <a:spLocks noChangeAspect="1"/>
          </p:cNvSpPr>
          <p:nvPr/>
        </p:nvSpPr>
        <p:spPr>
          <a:xfrm>
            <a:off x="6560160" y="2159538"/>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Payments</a:t>
            </a:r>
          </a:p>
        </p:txBody>
      </p:sp>
      <p:sp>
        <p:nvSpPr>
          <p:cNvPr id="6" name="Oval 5">
            <a:extLst>
              <a:ext uri="{FF2B5EF4-FFF2-40B4-BE49-F238E27FC236}">
                <a16:creationId xmlns:a16="http://schemas.microsoft.com/office/drawing/2014/main" id="{A5ADD348-9D5B-7E1E-D1FF-D76F3AAF9099}"/>
              </a:ext>
            </a:extLst>
          </p:cNvPr>
          <p:cNvSpPr>
            <a:spLocks noChangeAspect="1"/>
          </p:cNvSpPr>
          <p:nvPr/>
        </p:nvSpPr>
        <p:spPr>
          <a:xfrm>
            <a:off x="1448896"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Trading</a:t>
            </a:r>
            <a:endPar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endParaRPr>
          </a:p>
        </p:txBody>
      </p:sp>
      <p:sp>
        <p:nvSpPr>
          <p:cNvPr id="9" name="Oval 8">
            <a:extLst>
              <a:ext uri="{FF2B5EF4-FFF2-40B4-BE49-F238E27FC236}">
                <a16:creationId xmlns:a16="http://schemas.microsoft.com/office/drawing/2014/main" id="{19870356-006D-80C2-0A4C-E8F926A5865F}"/>
              </a:ext>
            </a:extLst>
          </p:cNvPr>
          <p:cNvSpPr>
            <a:spLocks noChangeAspect="1"/>
          </p:cNvSpPr>
          <p:nvPr/>
        </p:nvSpPr>
        <p:spPr>
          <a:xfrm>
            <a:off x="2726712"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Clearing</a:t>
            </a:r>
          </a:p>
        </p:txBody>
      </p:sp>
      <p:sp>
        <p:nvSpPr>
          <p:cNvPr id="14" name="Oval 13">
            <a:extLst>
              <a:ext uri="{FF2B5EF4-FFF2-40B4-BE49-F238E27FC236}">
                <a16:creationId xmlns:a16="http://schemas.microsoft.com/office/drawing/2014/main" id="{2DADFA42-2F84-BDE3-C0B8-8AFD2F49F64D}"/>
              </a:ext>
            </a:extLst>
          </p:cNvPr>
          <p:cNvSpPr>
            <a:spLocks noChangeAspect="1"/>
          </p:cNvSpPr>
          <p:nvPr/>
        </p:nvSpPr>
        <p:spPr>
          <a:xfrm>
            <a:off x="4004528"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Settlement</a:t>
            </a:r>
          </a:p>
        </p:txBody>
      </p:sp>
      <p:sp>
        <p:nvSpPr>
          <p:cNvPr id="15" name="Oval 14">
            <a:extLst>
              <a:ext uri="{FF2B5EF4-FFF2-40B4-BE49-F238E27FC236}">
                <a16:creationId xmlns:a16="http://schemas.microsoft.com/office/drawing/2014/main" id="{8D2849C2-D707-3130-711F-4D5A6036F089}"/>
              </a:ext>
            </a:extLst>
          </p:cNvPr>
          <p:cNvSpPr>
            <a:spLocks noChangeAspect="1"/>
          </p:cNvSpPr>
          <p:nvPr/>
        </p:nvSpPr>
        <p:spPr>
          <a:xfrm>
            <a:off x="5282344"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Custody</a:t>
            </a:r>
          </a:p>
        </p:txBody>
      </p:sp>
      <p:sp>
        <p:nvSpPr>
          <p:cNvPr id="17" name="Oval 16">
            <a:extLst>
              <a:ext uri="{FF2B5EF4-FFF2-40B4-BE49-F238E27FC236}">
                <a16:creationId xmlns:a16="http://schemas.microsoft.com/office/drawing/2014/main" id="{59093497-BF58-CBD6-95BE-4C535D64B7BB}"/>
              </a:ext>
            </a:extLst>
          </p:cNvPr>
          <p:cNvSpPr>
            <a:spLocks noChangeAspect="1"/>
          </p:cNvSpPr>
          <p:nvPr/>
        </p:nvSpPr>
        <p:spPr>
          <a:xfrm>
            <a:off x="7837977"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Risk</a:t>
            </a: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 </a:t>
            </a: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and</a:t>
            </a: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 </a:t>
            </a: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Reporting</a:t>
            </a:r>
          </a:p>
        </p:txBody>
      </p:sp>
      <p:sp>
        <p:nvSpPr>
          <p:cNvPr id="121" name="Slide Number Placeholder 2">
            <a:extLst>
              <a:ext uri="{FF2B5EF4-FFF2-40B4-BE49-F238E27FC236}">
                <a16:creationId xmlns:a16="http://schemas.microsoft.com/office/drawing/2014/main" id="{2B68A522-742F-B805-A8B4-85B99A9B9D1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sp>
        <p:nvSpPr>
          <p:cNvPr id="3" name="Rectangle 2">
            <a:extLst>
              <a:ext uri="{FF2B5EF4-FFF2-40B4-BE49-F238E27FC236}">
                <a16:creationId xmlns:a16="http://schemas.microsoft.com/office/drawing/2014/main" id="{9879CF97-66EE-3794-16C1-0E54D6B05A75}"/>
              </a:ext>
            </a:extLst>
          </p:cNvPr>
          <p:cNvSpPr/>
          <p:nvPr/>
        </p:nvSpPr>
        <p:spPr>
          <a:xfrm>
            <a:off x="257696" y="3827460"/>
            <a:ext cx="2273000"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 Listing and Trading</a:t>
            </a:r>
          </a:p>
        </p:txBody>
      </p:sp>
      <p:sp>
        <p:nvSpPr>
          <p:cNvPr id="4" name="Rectangle 3">
            <a:extLst>
              <a:ext uri="{FF2B5EF4-FFF2-40B4-BE49-F238E27FC236}">
                <a16:creationId xmlns:a16="http://schemas.microsoft.com/office/drawing/2014/main" id="{010612C8-D41D-66DD-EAF5-D07BF43EE2EF}"/>
              </a:ext>
            </a:extLst>
          </p:cNvPr>
          <p:cNvSpPr/>
          <p:nvPr/>
        </p:nvSpPr>
        <p:spPr>
          <a:xfrm>
            <a:off x="2726712" y="3832655"/>
            <a:ext cx="3606947"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Clearing, Settlement and Custody</a:t>
            </a:r>
          </a:p>
        </p:txBody>
      </p:sp>
      <p:sp>
        <p:nvSpPr>
          <p:cNvPr id="8" name="Rectangle 7">
            <a:extLst>
              <a:ext uri="{FF2B5EF4-FFF2-40B4-BE49-F238E27FC236}">
                <a16:creationId xmlns:a16="http://schemas.microsoft.com/office/drawing/2014/main" id="{ED3C99DA-6930-DE17-2066-EBD596B2B11B}"/>
              </a:ext>
            </a:extLst>
          </p:cNvPr>
          <p:cNvSpPr/>
          <p:nvPr/>
        </p:nvSpPr>
        <p:spPr>
          <a:xfrm>
            <a:off x="6529675" y="3579959"/>
            <a:ext cx="1254877" cy="600817"/>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Payments Infrastructure (SIC)</a:t>
            </a:r>
          </a:p>
        </p:txBody>
      </p:sp>
      <p:sp>
        <p:nvSpPr>
          <p:cNvPr id="44" name="TextBox 43">
            <a:extLst>
              <a:ext uri="{FF2B5EF4-FFF2-40B4-BE49-F238E27FC236}">
                <a16:creationId xmlns:a16="http://schemas.microsoft.com/office/drawing/2014/main" id="{928B5F4B-1E80-9A7B-2768-517A1715CDDF}"/>
              </a:ext>
            </a:extLst>
          </p:cNvPr>
          <p:cNvSpPr txBox="1"/>
          <p:nvPr/>
        </p:nvSpPr>
        <p:spPr>
          <a:xfrm>
            <a:off x="185560" y="1797233"/>
            <a:ext cx="1443464" cy="29068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Capital Markets</a:t>
            </a:r>
          </a:p>
        </p:txBody>
      </p:sp>
      <p:sp>
        <p:nvSpPr>
          <p:cNvPr id="10" name="Rectangle 9">
            <a:extLst>
              <a:ext uri="{FF2B5EF4-FFF2-40B4-BE49-F238E27FC236}">
                <a16:creationId xmlns:a16="http://schemas.microsoft.com/office/drawing/2014/main" id="{3E42FE5C-A525-B0A2-91CA-1145A09668A8}"/>
              </a:ext>
            </a:extLst>
          </p:cNvPr>
          <p:cNvSpPr/>
          <p:nvPr/>
        </p:nvSpPr>
        <p:spPr>
          <a:xfrm>
            <a:off x="1448897" y="4263994"/>
            <a:ext cx="7527760"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Global Data</a:t>
            </a:r>
          </a:p>
        </p:txBody>
      </p:sp>
    </p:spTree>
    <p:extLst>
      <p:ext uri="{BB962C8B-B14F-4D97-AF65-F5344CB8AC3E}">
        <p14:creationId xmlns:p14="http://schemas.microsoft.com/office/powerpoint/2010/main" val="175888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7DDE35-0ABF-D3FE-7317-2B433EE8DB28}"/>
              </a:ext>
            </a:extLst>
          </p:cNvPr>
          <p:cNvGraphicFramePr>
            <a:graphicFrameLocks noChangeAspect="1"/>
          </p:cNvGraphicFramePr>
          <p:nvPr>
            <p:custDataLst>
              <p:tags r:id="rId1"/>
            </p:custDataLst>
            <p:extLst>
              <p:ext uri="{D42A27DB-BD31-4B8C-83A1-F6EECF244321}">
                <p14:modId xmlns:p14="http://schemas.microsoft.com/office/powerpoint/2010/main" val="1507428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2EBC56-213F-4CB3-7984-624AC3A4BF51}"/>
              </a:ext>
            </a:extLst>
          </p:cNvPr>
          <p:cNvSpPr/>
          <p:nvPr/>
        </p:nvSpPr>
        <p:spPr>
          <a:xfrm>
            <a:off x="14030" y="2869809"/>
            <a:ext cx="9144000" cy="1301262"/>
          </a:xfrm>
          <a:prstGeom prst="rect">
            <a:avLst/>
          </a:prstGeom>
          <a:solidFill>
            <a:srgbClr val="FFFFFF">
              <a:alpha val="1882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latin typeface="Noto Sans" panose="020B0502040504020204" pitchFamily="34" charset="0"/>
              <a:ea typeface="Noto Sans" panose="020B0502040504020204" pitchFamily="34" charset="0"/>
            </a:endParaRPr>
          </a:p>
        </p:txBody>
      </p:sp>
      <p:sp>
        <p:nvSpPr>
          <p:cNvPr id="2" name="TextBox 1">
            <a:extLst>
              <a:ext uri="{FF2B5EF4-FFF2-40B4-BE49-F238E27FC236}">
                <a16:creationId xmlns:a16="http://schemas.microsoft.com/office/drawing/2014/main" id="{454646F2-00B5-423A-3F2E-12D142FBBDB3}"/>
              </a:ext>
            </a:extLst>
          </p:cNvPr>
          <p:cNvSpPr txBox="1"/>
          <p:nvPr/>
        </p:nvSpPr>
        <p:spPr>
          <a:xfrm>
            <a:off x="886227" y="3021619"/>
            <a:ext cx="7399606" cy="984885"/>
          </a:xfrm>
          <a:prstGeom prst="rect">
            <a:avLst/>
          </a:prstGeom>
          <a:noFill/>
        </p:spPr>
        <p:txBody>
          <a:bodyPr wrap="square" lIns="0" tIns="0" rIns="0" bIns="0" rtlCol="0">
            <a:spAutoFit/>
          </a:bodyPr>
          <a:lstStyle/>
          <a:p>
            <a:r>
              <a:rPr lang="en-GB" sz="3200" b="1" dirty="0">
                <a:solidFill>
                  <a:schemeClr val="bg1"/>
                </a:solidFill>
                <a:latin typeface="Noto Sans" panose="020B0502040504020204" pitchFamily="34" charset="0"/>
              </a:rPr>
              <a:t>Globally, only 1-in-3 adults are ‘financially literate’</a:t>
            </a:r>
          </a:p>
        </p:txBody>
      </p:sp>
      <p:sp>
        <p:nvSpPr>
          <p:cNvPr id="5" name="Rectangle 4">
            <a:extLst>
              <a:ext uri="{FF2B5EF4-FFF2-40B4-BE49-F238E27FC236}">
                <a16:creationId xmlns:a16="http://schemas.microsoft.com/office/drawing/2014/main" id="{1C98B7B8-28FF-7742-77BF-7EFF66178A52}"/>
              </a:ext>
            </a:extLst>
          </p:cNvPr>
          <p:cNvSpPr/>
          <p:nvPr/>
        </p:nvSpPr>
        <p:spPr>
          <a:xfrm>
            <a:off x="886227" y="4140001"/>
            <a:ext cx="171633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defTabSz="913554" rtl="0" eaLnBrk="1" fontAlgn="auto" latinLnBrk="0" hangingPunct="1">
              <a:lnSpc>
                <a:spcPct val="100000"/>
              </a:lnSpc>
              <a:spcBef>
                <a:spcPts val="0"/>
              </a:spcBef>
              <a:spcAft>
                <a:spcPts val="0"/>
              </a:spcAft>
              <a:buClrTx/>
              <a:buSzTx/>
              <a:buFontTx/>
              <a:buNone/>
              <a:tabLst/>
              <a:defRPr/>
            </a:pPr>
            <a:r>
              <a:rPr lang="en-GB" sz="800" dirty="0">
                <a:solidFill>
                  <a:srgbClr val="FFFFFF"/>
                </a:solidFill>
                <a:latin typeface="Noto Sans" panose="020B0502040504020204" pitchFamily="34" charset="0"/>
              </a:rPr>
              <a:t>Source: GLFEC Org</a:t>
            </a:r>
            <a:endParaRPr kumimoji="0" lang="en-GB" sz="800" i="0" u="none" strike="noStrike" kern="1200" cap="none" spc="0" normalizeH="0" baseline="0" noProof="0" dirty="0">
              <a:ln>
                <a:noFill/>
              </a:ln>
              <a:solidFill>
                <a:srgbClr val="FFFFFF"/>
              </a:solidFill>
              <a:effectLst/>
              <a:uLnTx/>
              <a:uFillTx/>
              <a:latin typeface="Noto Sans" panose="020B0502040504020204" pitchFamily="34" charset="0"/>
              <a:ea typeface="+mn-ea"/>
              <a:cs typeface="+mn-cs"/>
            </a:endParaRPr>
          </a:p>
        </p:txBody>
      </p:sp>
    </p:spTree>
    <p:extLst>
      <p:ext uri="{BB962C8B-B14F-4D97-AF65-F5344CB8AC3E}">
        <p14:creationId xmlns:p14="http://schemas.microsoft.com/office/powerpoint/2010/main" val="108118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A4AAD01-36C0-DE11-61AF-04B155F95450}"/>
              </a:ext>
            </a:extLst>
          </p:cNvPr>
          <p:cNvGraphicFramePr>
            <a:graphicFrameLocks noChangeAspect="1"/>
          </p:cNvGraphicFramePr>
          <p:nvPr>
            <p:custDataLst>
              <p:tags r:id="rId1"/>
            </p:custDataLst>
            <p:extLst>
              <p:ext uri="{D42A27DB-BD31-4B8C-83A1-F6EECF244321}">
                <p14:modId xmlns:p14="http://schemas.microsoft.com/office/powerpoint/2010/main" val="1371625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21513D29-6B87-E629-CB48-D29A7AB2A3D5}"/>
              </a:ext>
            </a:extLst>
          </p:cNvPr>
          <p:cNvSpPr/>
          <p:nvPr/>
        </p:nvSpPr>
        <p:spPr>
          <a:xfrm>
            <a:off x="-1" y="1463040"/>
            <a:ext cx="9144001" cy="3073791"/>
          </a:xfrm>
          <a:prstGeom prst="rect">
            <a:avLst/>
          </a:prstGeom>
          <a:solidFill>
            <a:schemeClr val="accent5">
              <a:alpha val="1882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latin typeface="Noto Sans" panose="020B0502040504020204" pitchFamily="34" charset="0"/>
              <a:ea typeface="Noto Sans" panose="020B0502040504020204" pitchFamily="34" charset="0"/>
            </a:endParaRPr>
          </a:p>
        </p:txBody>
      </p:sp>
      <p:cxnSp>
        <p:nvCxnSpPr>
          <p:cNvPr id="24" name="Straight Connector 23">
            <a:extLst>
              <a:ext uri="{FF2B5EF4-FFF2-40B4-BE49-F238E27FC236}">
                <a16:creationId xmlns:a16="http://schemas.microsoft.com/office/drawing/2014/main" id="{4245CDFF-B189-D704-AFE4-BCA409526304}"/>
              </a:ext>
            </a:extLst>
          </p:cNvPr>
          <p:cNvCxnSpPr>
            <a:cxnSpLocks/>
            <a:endCxn id="23" idx="2"/>
          </p:cNvCxnSpPr>
          <p:nvPr/>
        </p:nvCxnSpPr>
        <p:spPr>
          <a:xfrm>
            <a:off x="4572000" y="1463040"/>
            <a:ext cx="0" cy="3073791"/>
          </a:xfrm>
          <a:prstGeom prst="line">
            <a:avLst/>
          </a:prstGeom>
          <a:ln w="381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67F18EC-510B-C9D0-3AA7-C1DAA85DF357}"/>
              </a:ext>
            </a:extLst>
          </p:cNvPr>
          <p:cNvSpPr txBox="1"/>
          <p:nvPr/>
        </p:nvSpPr>
        <p:spPr>
          <a:xfrm>
            <a:off x="714659" y="2306343"/>
            <a:ext cx="3533782" cy="1415772"/>
          </a:xfrm>
          <a:prstGeom prst="rect">
            <a:avLst/>
          </a:prstGeom>
          <a:noFill/>
        </p:spPr>
        <p:txBody>
          <a:bodyPr wrap="square" lIns="0" tIns="0" rIns="0" bIns="0" rtlCol="0">
            <a:spAutoFit/>
          </a:bodyPr>
          <a:lstStyle/>
          <a:p>
            <a:r>
              <a:rPr lang="en-GB" sz="2000" b="1" dirty="0">
                <a:solidFill>
                  <a:schemeClr val="bg1"/>
                </a:solidFill>
                <a:latin typeface="Noto Sans" panose="020B0502040504020204" pitchFamily="34" charset="0"/>
              </a:rPr>
              <a:t>Access to financial data and insights</a:t>
            </a:r>
          </a:p>
          <a:p>
            <a:endParaRPr lang="en-GB" sz="2000" b="1" dirty="0">
              <a:solidFill>
                <a:schemeClr val="bg1"/>
              </a:solidFill>
              <a:latin typeface="Noto Sans" panose="020B0502040504020204" pitchFamily="34" charset="0"/>
            </a:endParaRPr>
          </a:p>
          <a:p>
            <a:r>
              <a:rPr lang="en-GB" sz="1600" b="1" dirty="0">
                <a:solidFill>
                  <a:schemeClr val="bg1"/>
                </a:solidFill>
                <a:latin typeface="Noto Sans" panose="020B0502040504020204" pitchFamily="34" charset="0"/>
              </a:rPr>
              <a:t>Often limited </a:t>
            </a:r>
            <a:r>
              <a:rPr lang="en-GB" sz="1600" dirty="0">
                <a:solidFill>
                  <a:schemeClr val="bg1"/>
                </a:solidFill>
                <a:latin typeface="Noto Sans" panose="020B0502040504020204" pitchFamily="34" charset="0"/>
              </a:rPr>
              <a:t>and </a:t>
            </a:r>
            <a:r>
              <a:rPr lang="en-GB" sz="1600" b="1" dirty="0">
                <a:solidFill>
                  <a:schemeClr val="bg1"/>
                </a:solidFill>
                <a:latin typeface="Noto Sans" panose="020B0502040504020204" pitchFamily="34" charset="0"/>
              </a:rPr>
              <a:t>presented </a:t>
            </a:r>
            <a:r>
              <a:rPr lang="en-GB" sz="1600" dirty="0">
                <a:solidFill>
                  <a:schemeClr val="bg1"/>
                </a:solidFill>
                <a:latin typeface="Noto Sans" panose="020B0502040504020204" pitchFamily="34" charset="0"/>
              </a:rPr>
              <a:t>in ways that are </a:t>
            </a:r>
            <a:r>
              <a:rPr lang="en-GB" sz="1600" b="1" dirty="0">
                <a:solidFill>
                  <a:schemeClr val="bg1"/>
                </a:solidFill>
                <a:latin typeface="Noto Sans" panose="020B0502040504020204" pitchFamily="34" charset="0"/>
              </a:rPr>
              <a:t>difficult to interpret</a:t>
            </a:r>
            <a:endParaRPr lang="en-GB" sz="1600" dirty="0">
              <a:solidFill>
                <a:schemeClr val="bg1"/>
              </a:solidFill>
              <a:latin typeface="Noto Sans" panose="020B0502040504020204" pitchFamily="34" charset="0"/>
            </a:endParaRPr>
          </a:p>
        </p:txBody>
      </p:sp>
      <p:sp>
        <p:nvSpPr>
          <p:cNvPr id="14" name="TextBox 13">
            <a:extLst>
              <a:ext uri="{FF2B5EF4-FFF2-40B4-BE49-F238E27FC236}">
                <a16:creationId xmlns:a16="http://schemas.microsoft.com/office/drawing/2014/main" id="{3DB8C491-3A9A-6221-E4F7-F496FB36A98F}"/>
              </a:ext>
            </a:extLst>
          </p:cNvPr>
          <p:cNvSpPr txBox="1"/>
          <p:nvPr/>
        </p:nvSpPr>
        <p:spPr>
          <a:xfrm>
            <a:off x="738200" y="1608709"/>
            <a:ext cx="3995225" cy="492443"/>
          </a:xfrm>
          <a:prstGeom prst="rect">
            <a:avLst/>
          </a:prstGeom>
          <a:noFill/>
        </p:spPr>
        <p:txBody>
          <a:bodyPr wrap="square" lIns="0" tIns="0" rIns="0" bIns="0" rtlCol="0">
            <a:spAutoFit/>
          </a:bodyPr>
          <a:lstStyle/>
          <a:p>
            <a:r>
              <a:rPr lang="en-GB" sz="3200" b="1" dirty="0">
                <a:solidFill>
                  <a:schemeClr val="bg1"/>
                </a:solidFill>
                <a:latin typeface="Noto Sans" panose="020B0502040504020204" pitchFamily="34" charset="0"/>
              </a:rPr>
              <a:t>The problem</a:t>
            </a:r>
          </a:p>
        </p:txBody>
      </p:sp>
      <p:sp>
        <p:nvSpPr>
          <p:cNvPr id="15" name="TextBox 14">
            <a:extLst>
              <a:ext uri="{FF2B5EF4-FFF2-40B4-BE49-F238E27FC236}">
                <a16:creationId xmlns:a16="http://schemas.microsoft.com/office/drawing/2014/main" id="{05849AB5-A32A-D3ED-5F30-77BDD3F89799}"/>
              </a:ext>
            </a:extLst>
          </p:cNvPr>
          <p:cNvSpPr txBox="1"/>
          <p:nvPr/>
        </p:nvSpPr>
        <p:spPr>
          <a:xfrm>
            <a:off x="4853350" y="2306343"/>
            <a:ext cx="3833446" cy="1661993"/>
          </a:xfrm>
          <a:prstGeom prst="rect">
            <a:avLst/>
          </a:prstGeom>
          <a:noFill/>
        </p:spPr>
        <p:txBody>
          <a:bodyPr wrap="square" lIns="0" tIns="0" rIns="0" bIns="0" rtlCol="0">
            <a:spAutoFit/>
          </a:bodyPr>
          <a:lstStyle/>
          <a:p>
            <a:pPr algn="r"/>
            <a:r>
              <a:rPr lang="en-GB" sz="2000" b="1" dirty="0">
                <a:solidFill>
                  <a:schemeClr val="bg1"/>
                </a:solidFill>
                <a:latin typeface="Noto Sans" panose="020B0502040504020204" pitchFamily="34" charset="0"/>
              </a:rPr>
              <a:t>Get creative!</a:t>
            </a:r>
          </a:p>
          <a:p>
            <a:pPr algn="r"/>
            <a:endParaRPr lang="en-GB" sz="2000" dirty="0">
              <a:solidFill>
                <a:schemeClr val="bg1"/>
              </a:solidFill>
              <a:latin typeface="Noto Sans" panose="020B0502040504020204" pitchFamily="34" charset="0"/>
            </a:endParaRPr>
          </a:p>
          <a:p>
            <a:pPr algn="r"/>
            <a:endParaRPr lang="en-GB" sz="2000" dirty="0">
              <a:solidFill>
                <a:schemeClr val="bg1"/>
              </a:solidFill>
              <a:latin typeface="Noto Sans" panose="020B0502040504020204" pitchFamily="34" charset="0"/>
            </a:endParaRPr>
          </a:p>
          <a:p>
            <a:pPr algn="r"/>
            <a:r>
              <a:rPr lang="en-GB" sz="1600" dirty="0">
                <a:solidFill>
                  <a:schemeClr val="bg1"/>
                </a:solidFill>
                <a:latin typeface="Noto Sans" panose="020B0502040504020204" pitchFamily="34" charset="0"/>
              </a:rPr>
              <a:t>Find ways to make financial data sets </a:t>
            </a:r>
            <a:r>
              <a:rPr lang="en-GB" sz="1600" b="1" dirty="0">
                <a:solidFill>
                  <a:schemeClr val="bg1"/>
                </a:solidFill>
                <a:latin typeface="Noto Sans" panose="020B0502040504020204" pitchFamily="34" charset="0"/>
              </a:rPr>
              <a:t>easier to interpret, interact, understand, visualize</a:t>
            </a:r>
          </a:p>
        </p:txBody>
      </p:sp>
      <p:sp>
        <p:nvSpPr>
          <p:cNvPr id="16" name="TextBox 15">
            <a:extLst>
              <a:ext uri="{FF2B5EF4-FFF2-40B4-BE49-F238E27FC236}">
                <a16:creationId xmlns:a16="http://schemas.microsoft.com/office/drawing/2014/main" id="{E0B24FD9-6836-BEA6-0BBC-CEAE201EF4FB}"/>
              </a:ext>
            </a:extLst>
          </p:cNvPr>
          <p:cNvSpPr txBox="1"/>
          <p:nvPr/>
        </p:nvSpPr>
        <p:spPr>
          <a:xfrm>
            <a:off x="4538144" y="1608709"/>
            <a:ext cx="3995225" cy="492443"/>
          </a:xfrm>
          <a:prstGeom prst="rect">
            <a:avLst/>
          </a:prstGeom>
          <a:noFill/>
        </p:spPr>
        <p:txBody>
          <a:bodyPr wrap="square" lIns="0" tIns="0" rIns="0" bIns="0" rtlCol="0">
            <a:spAutoFit/>
          </a:bodyPr>
          <a:lstStyle/>
          <a:p>
            <a:pPr algn="r"/>
            <a:r>
              <a:rPr lang="en-GB" sz="3200" b="1" dirty="0">
                <a:solidFill>
                  <a:schemeClr val="bg1"/>
                </a:solidFill>
                <a:latin typeface="Noto Sans" panose="020B0502040504020204" pitchFamily="34" charset="0"/>
              </a:rPr>
              <a:t>Our challenge</a:t>
            </a:r>
          </a:p>
        </p:txBody>
      </p:sp>
      <p:sp>
        <p:nvSpPr>
          <p:cNvPr id="37" name="Freeform 162">
            <a:extLst>
              <a:ext uri="{FF2B5EF4-FFF2-40B4-BE49-F238E27FC236}">
                <a16:creationId xmlns:a16="http://schemas.microsoft.com/office/drawing/2014/main" id="{3F7CC468-6673-6CF9-DBC2-9D275DE8C6EB}"/>
              </a:ext>
            </a:extLst>
          </p:cNvPr>
          <p:cNvSpPr>
            <a:spLocks noEditPoints="1"/>
          </p:cNvSpPr>
          <p:nvPr/>
        </p:nvSpPr>
        <p:spPr bwMode="gray">
          <a:xfrm>
            <a:off x="167971" y="1681519"/>
            <a:ext cx="378716" cy="346823"/>
          </a:xfrm>
          <a:custGeom>
            <a:avLst/>
            <a:gdLst>
              <a:gd name="T0" fmla="*/ 1308 w 1483"/>
              <a:gd name="T1" fmla="*/ 201 h 1358"/>
              <a:gd name="T2" fmla="*/ 747 w 1483"/>
              <a:gd name="T3" fmla="*/ 136 h 1358"/>
              <a:gd name="T4" fmla="*/ 402 w 1483"/>
              <a:gd name="T5" fmla="*/ 175 h 1358"/>
              <a:gd name="T6" fmla="*/ 174 w 1483"/>
              <a:gd name="T7" fmla="*/ 801 h 1358"/>
              <a:gd name="T8" fmla="*/ 175 w 1483"/>
              <a:gd name="T9" fmla="*/ 1151 h 1358"/>
              <a:gd name="T10" fmla="*/ 873 w 1483"/>
              <a:gd name="T11" fmla="*/ 1200 h 1358"/>
              <a:gd name="T12" fmla="*/ 1222 w 1483"/>
              <a:gd name="T13" fmla="*/ 1183 h 1358"/>
              <a:gd name="T14" fmla="*/ 1349 w 1483"/>
              <a:gd name="T15" fmla="*/ 546 h 1358"/>
              <a:gd name="T16" fmla="*/ 1047 w 1483"/>
              <a:gd name="T17" fmla="*/ 1008 h 1358"/>
              <a:gd name="T18" fmla="*/ 932 w 1483"/>
              <a:gd name="T19" fmla="*/ 843 h 1358"/>
              <a:gd name="T20" fmla="*/ 1001 w 1483"/>
              <a:gd name="T21" fmla="*/ 602 h 1358"/>
              <a:gd name="T22" fmla="*/ 1262 w 1483"/>
              <a:gd name="T23" fmla="*/ 545 h 1358"/>
              <a:gd name="T24" fmla="*/ 1047 w 1483"/>
              <a:gd name="T25" fmla="*/ 1008 h 1358"/>
              <a:gd name="T26" fmla="*/ 593 w 1483"/>
              <a:gd name="T27" fmla="*/ 720 h 1358"/>
              <a:gd name="T28" fmla="*/ 258 w 1483"/>
              <a:gd name="T29" fmla="*/ 823 h 1358"/>
              <a:gd name="T30" fmla="*/ 577 w 1483"/>
              <a:gd name="T31" fmla="*/ 350 h 1358"/>
              <a:gd name="T32" fmla="*/ 689 w 1483"/>
              <a:gd name="T33" fmla="*/ 495 h 1358"/>
              <a:gd name="T34" fmla="*/ 801 w 1483"/>
              <a:gd name="T35" fmla="*/ 576 h 1358"/>
              <a:gd name="T36" fmla="*/ 801 w 1483"/>
              <a:gd name="T37" fmla="*/ 775 h 1358"/>
              <a:gd name="T38" fmla="*/ 801 w 1483"/>
              <a:gd name="T39" fmla="*/ 576 h 1358"/>
              <a:gd name="T40" fmla="*/ 1370 w 1483"/>
              <a:gd name="T41" fmla="*/ 376 h 1358"/>
              <a:gd name="T42" fmla="*/ 1247 w 1483"/>
              <a:gd name="T43" fmla="*/ 376 h 1358"/>
              <a:gd name="T44" fmla="*/ 1143 w 1483"/>
              <a:gd name="T45" fmla="*/ 434 h 1358"/>
              <a:gd name="T46" fmla="*/ 801 w 1483"/>
              <a:gd name="T47" fmla="*/ 463 h 1358"/>
              <a:gd name="T48" fmla="*/ 685 w 1483"/>
              <a:gd name="T49" fmla="*/ 313 h 1358"/>
              <a:gd name="T50" fmla="*/ 1136 w 1483"/>
              <a:gd name="T51" fmla="*/ 347 h 1358"/>
              <a:gd name="T52" fmla="*/ 1143 w 1483"/>
              <a:gd name="T53" fmla="*/ 434 h 1358"/>
              <a:gd name="T54" fmla="*/ 638 w 1483"/>
              <a:gd name="T55" fmla="*/ 175 h 1358"/>
              <a:gd name="T56" fmla="*/ 515 w 1483"/>
              <a:gd name="T57" fmla="*/ 175 h 1358"/>
              <a:gd name="T58" fmla="*/ 175 w 1483"/>
              <a:gd name="T59" fmla="*/ 1038 h 1358"/>
              <a:gd name="T60" fmla="*/ 175 w 1483"/>
              <a:gd name="T61" fmla="*/ 915 h 1358"/>
              <a:gd name="T62" fmla="*/ 175 w 1483"/>
              <a:gd name="T63" fmla="*/ 1038 h 1358"/>
              <a:gd name="T64" fmla="*/ 627 w 1483"/>
              <a:gd name="T65" fmla="*/ 797 h 1358"/>
              <a:gd name="T66" fmla="*/ 857 w 1483"/>
              <a:gd name="T67" fmla="*/ 881 h 1358"/>
              <a:gd name="T68" fmla="*/ 885 w 1483"/>
              <a:gd name="T69" fmla="*/ 1116 h 1358"/>
              <a:gd name="T70" fmla="*/ 350 w 1483"/>
              <a:gd name="T71" fmla="*/ 976 h 1358"/>
              <a:gd name="T72" fmla="*/ 1047 w 1483"/>
              <a:gd name="T73" fmla="*/ 1244 h 1358"/>
              <a:gd name="T74" fmla="*/ 1047 w 1483"/>
              <a:gd name="T75" fmla="*/ 1121 h 1358"/>
              <a:gd name="T76" fmla="*/ 1047 w 1483"/>
              <a:gd name="T77" fmla="*/ 124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3" h="1358">
                <a:moveTo>
                  <a:pt x="1483" y="376"/>
                </a:moveTo>
                <a:cubicBezTo>
                  <a:pt x="1483" y="280"/>
                  <a:pt x="1405" y="201"/>
                  <a:pt x="1308" y="201"/>
                </a:cubicBezTo>
                <a:cubicBezTo>
                  <a:pt x="1252" y="201"/>
                  <a:pt x="1202" y="228"/>
                  <a:pt x="1170" y="270"/>
                </a:cubicBezTo>
                <a:cubicBezTo>
                  <a:pt x="747" y="136"/>
                  <a:pt x="747" y="136"/>
                  <a:pt x="747" y="136"/>
                </a:cubicBezTo>
                <a:cubicBezTo>
                  <a:pt x="730" y="58"/>
                  <a:pt x="660" y="0"/>
                  <a:pt x="577" y="0"/>
                </a:cubicBezTo>
                <a:cubicBezTo>
                  <a:pt x="480" y="0"/>
                  <a:pt x="402" y="78"/>
                  <a:pt x="402" y="175"/>
                </a:cubicBezTo>
                <a:cubicBezTo>
                  <a:pt x="402" y="222"/>
                  <a:pt x="421" y="265"/>
                  <a:pt x="452" y="297"/>
                </a:cubicBezTo>
                <a:cubicBezTo>
                  <a:pt x="174" y="801"/>
                  <a:pt x="174" y="801"/>
                  <a:pt x="174" y="801"/>
                </a:cubicBezTo>
                <a:cubicBezTo>
                  <a:pt x="78" y="802"/>
                  <a:pt x="0" y="880"/>
                  <a:pt x="0" y="976"/>
                </a:cubicBezTo>
                <a:cubicBezTo>
                  <a:pt x="0" y="1073"/>
                  <a:pt x="78" y="1151"/>
                  <a:pt x="175" y="1151"/>
                </a:cubicBezTo>
                <a:cubicBezTo>
                  <a:pt x="225" y="1151"/>
                  <a:pt x="270" y="1130"/>
                  <a:pt x="302" y="1096"/>
                </a:cubicBezTo>
                <a:cubicBezTo>
                  <a:pt x="873" y="1200"/>
                  <a:pt x="873" y="1200"/>
                  <a:pt x="873" y="1200"/>
                </a:cubicBezTo>
                <a:cubicBezTo>
                  <a:pt x="882" y="1288"/>
                  <a:pt x="957" y="1358"/>
                  <a:pt x="1047" y="1358"/>
                </a:cubicBezTo>
                <a:cubicBezTo>
                  <a:pt x="1144" y="1358"/>
                  <a:pt x="1222" y="1279"/>
                  <a:pt x="1222" y="1183"/>
                </a:cubicBezTo>
                <a:cubicBezTo>
                  <a:pt x="1222" y="1140"/>
                  <a:pt x="1207" y="1102"/>
                  <a:pt x="1182" y="1071"/>
                </a:cubicBezTo>
                <a:cubicBezTo>
                  <a:pt x="1349" y="546"/>
                  <a:pt x="1349" y="546"/>
                  <a:pt x="1349" y="546"/>
                </a:cubicBezTo>
                <a:cubicBezTo>
                  <a:pt x="1426" y="528"/>
                  <a:pt x="1483" y="459"/>
                  <a:pt x="1483" y="376"/>
                </a:cubicBezTo>
                <a:close/>
                <a:moveTo>
                  <a:pt x="1047" y="1008"/>
                </a:moveTo>
                <a:cubicBezTo>
                  <a:pt x="1038" y="1008"/>
                  <a:pt x="1028" y="1009"/>
                  <a:pt x="1019" y="1010"/>
                </a:cubicBezTo>
                <a:cubicBezTo>
                  <a:pt x="932" y="843"/>
                  <a:pt x="932" y="843"/>
                  <a:pt x="932" y="843"/>
                </a:cubicBezTo>
                <a:cubicBezTo>
                  <a:pt x="982" y="804"/>
                  <a:pt x="1014" y="744"/>
                  <a:pt x="1014" y="676"/>
                </a:cubicBezTo>
                <a:cubicBezTo>
                  <a:pt x="1014" y="650"/>
                  <a:pt x="1009" y="625"/>
                  <a:pt x="1001" y="602"/>
                </a:cubicBezTo>
                <a:cubicBezTo>
                  <a:pt x="1189" y="504"/>
                  <a:pt x="1189" y="504"/>
                  <a:pt x="1189" y="504"/>
                </a:cubicBezTo>
                <a:cubicBezTo>
                  <a:pt x="1209" y="523"/>
                  <a:pt x="1234" y="537"/>
                  <a:pt x="1262" y="545"/>
                </a:cubicBezTo>
                <a:cubicBezTo>
                  <a:pt x="1111" y="1020"/>
                  <a:pt x="1111" y="1020"/>
                  <a:pt x="1111" y="1020"/>
                </a:cubicBezTo>
                <a:cubicBezTo>
                  <a:pt x="1091" y="1012"/>
                  <a:pt x="1070" y="1008"/>
                  <a:pt x="1047" y="1008"/>
                </a:cubicBezTo>
                <a:close/>
                <a:moveTo>
                  <a:pt x="588" y="676"/>
                </a:moveTo>
                <a:cubicBezTo>
                  <a:pt x="588" y="691"/>
                  <a:pt x="590" y="706"/>
                  <a:pt x="593" y="720"/>
                </a:cubicBezTo>
                <a:cubicBezTo>
                  <a:pt x="309" y="864"/>
                  <a:pt x="309" y="864"/>
                  <a:pt x="309" y="864"/>
                </a:cubicBezTo>
                <a:cubicBezTo>
                  <a:pt x="295" y="847"/>
                  <a:pt x="277" y="833"/>
                  <a:pt x="258" y="823"/>
                </a:cubicBezTo>
                <a:cubicBezTo>
                  <a:pt x="523" y="341"/>
                  <a:pt x="523" y="341"/>
                  <a:pt x="523" y="341"/>
                </a:cubicBezTo>
                <a:cubicBezTo>
                  <a:pt x="540" y="347"/>
                  <a:pt x="558" y="350"/>
                  <a:pt x="577" y="350"/>
                </a:cubicBezTo>
                <a:cubicBezTo>
                  <a:pt x="587" y="350"/>
                  <a:pt x="598" y="349"/>
                  <a:pt x="608" y="347"/>
                </a:cubicBezTo>
                <a:cubicBezTo>
                  <a:pt x="689" y="495"/>
                  <a:pt x="689" y="495"/>
                  <a:pt x="689" y="495"/>
                </a:cubicBezTo>
                <a:cubicBezTo>
                  <a:pt x="629" y="532"/>
                  <a:pt x="588" y="599"/>
                  <a:pt x="588" y="676"/>
                </a:cubicBezTo>
                <a:close/>
                <a:moveTo>
                  <a:pt x="801" y="576"/>
                </a:moveTo>
                <a:cubicBezTo>
                  <a:pt x="856" y="576"/>
                  <a:pt x="900" y="621"/>
                  <a:pt x="900" y="676"/>
                </a:cubicBezTo>
                <a:cubicBezTo>
                  <a:pt x="900" y="730"/>
                  <a:pt x="856" y="775"/>
                  <a:pt x="801" y="775"/>
                </a:cubicBezTo>
                <a:cubicBezTo>
                  <a:pt x="746" y="775"/>
                  <a:pt x="702" y="730"/>
                  <a:pt x="702" y="676"/>
                </a:cubicBezTo>
                <a:cubicBezTo>
                  <a:pt x="702" y="621"/>
                  <a:pt x="746" y="576"/>
                  <a:pt x="801" y="576"/>
                </a:cubicBezTo>
                <a:close/>
                <a:moveTo>
                  <a:pt x="1308" y="315"/>
                </a:moveTo>
                <a:cubicBezTo>
                  <a:pt x="1342" y="315"/>
                  <a:pt x="1370" y="342"/>
                  <a:pt x="1370" y="376"/>
                </a:cubicBezTo>
                <a:cubicBezTo>
                  <a:pt x="1370" y="410"/>
                  <a:pt x="1342" y="438"/>
                  <a:pt x="1308" y="438"/>
                </a:cubicBezTo>
                <a:cubicBezTo>
                  <a:pt x="1274" y="438"/>
                  <a:pt x="1247" y="410"/>
                  <a:pt x="1247" y="376"/>
                </a:cubicBezTo>
                <a:cubicBezTo>
                  <a:pt x="1247" y="342"/>
                  <a:pt x="1274" y="315"/>
                  <a:pt x="1308" y="315"/>
                </a:cubicBezTo>
                <a:close/>
                <a:moveTo>
                  <a:pt x="1143" y="434"/>
                </a:moveTo>
                <a:cubicBezTo>
                  <a:pt x="957" y="531"/>
                  <a:pt x="957" y="531"/>
                  <a:pt x="957" y="531"/>
                </a:cubicBezTo>
                <a:cubicBezTo>
                  <a:pt x="918" y="489"/>
                  <a:pt x="862" y="463"/>
                  <a:pt x="801" y="463"/>
                </a:cubicBezTo>
                <a:cubicBezTo>
                  <a:pt x="790" y="463"/>
                  <a:pt x="779" y="464"/>
                  <a:pt x="769" y="465"/>
                </a:cubicBezTo>
                <a:cubicBezTo>
                  <a:pt x="685" y="313"/>
                  <a:pt x="685" y="313"/>
                  <a:pt x="685" y="313"/>
                </a:cubicBezTo>
                <a:cubicBezTo>
                  <a:pt x="713" y="290"/>
                  <a:pt x="735" y="259"/>
                  <a:pt x="745" y="223"/>
                </a:cubicBezTo>
                <a:cubicBezTo>
                  <a:pt x="1136" y="347"/>
                  <a:pt x="1136" y="347"/>
                  <a:pt x="1136" y="347"/>
                </a:cubicBezTo>
                <a:cubicBezTo>
                  <a:pt x="1134" y="357"/>
                  <a:pt x="1133" y="366"/>
                  <a:pt x="1133" y="376"/>
                </a:cubicBezTo>
                <a:cubicBezTo>
                  <a:pt x="1133" y="396"/>
                  <a:pt x="1137" y="416"/>
                  <a:pt x="1143" y="434"/>
                </a:cubicBezTo>
                <a:close/>
                <a:moveTo>
                  <a:pt x="577" y="113"/>
                </a:moveTo>
                <a:cubicBezTo>
                  <a:pt x="611" y="113"/>
                  <a:pt x="638" y="141"/>
                  <a:pt x="638" y="175"/>
                </a:cubicBezTo>
                <a:cubicBezTo>
                  <a:pt x="638" y="209"/>
                  <a:pt x="611" y="236"/>
                  <a:pt x="577" y="236"/>
                </a:cubicBezTo>
                <a:cubicBezTo>
                  <a:pt x="543" y="236"/>
                  <a:pt x="515" y="209"/>
                  <a:pt x="515" y="175"/>
                </a:cubicBezTo>
                <a:cubicBezTo>
                  <a:pt x="515" y="141"/>
                  <a:pt x="543" y="113"/>
                  <a:pt x="577" y="113"/>
                </a:cubicBezTo>
                <a:close/>
                <a:moveTo>
                  <a:pt x="175" y="1038"/>
                </a:moveTo>
                <a:cubicBezTo>
                  <a:pt x="141" y="1038"/>
                  <a:pt x="113" y="1010"/>
                  <a:pt x="113" y="976"/>
                </a:cubicBezTo>
                <a:cubicBezTo>
                  <a:pt x="113" y="942"/>
                  <a:pt x="141" y="915"/>
                  <a:pt x="175" y="915"/>
                </a:cubicBezTo>
                <a:cubicBezTo>
                  <a:pt x="209" y="915"/>
                  <a:pt x="236" y="942"/>
                  <a:pt x="236" y="976"/>
                </a:cubicBezTo>
                <a:cubicBezTo>
                  <a:pt x="236" y="1010"/>
                  <a:pt x="209" y="1038"/>
                  <a:pt x="175" y="1038"/>
                </a:cubicBezTo>
                <a:close/>
                <a:moveTo>
                  <a:pt x="346" y="939"/>
                </a:moveTo>
                <a:cubicBezTo>
                  <a:pt x="627" y="797"/>
                  <a:pt x="627" y="797"/>
                  <a:pt x="627" y="797"/>
                </a:cubicBezTo>
                <a:cubicBezTo>
                  <a:pt x="665" y="852"/>
                  <a:pt x="729" y="888"/>
                  <a:pt x="801" y="888"/>
                </a:cubicBezTo>
                <a:cubicBezTo>
                  <a:pt x="820" y="888"/>
                  <a:pt x="839" y="886"/>
                  <a:pt x="857" y="881"/>
                </a:cubicBezTo>
                <a:cubicBezTo>
                  <a:pt x="941" y="1044"/>
                  <a:pt x="941" y="1044"/>
                  <a:pt x="941" y="1044"/>
                </a:cubicBezTo>
                <a:cubicBezTo>
                  <a:pt x="917" y="1062"/>
                  <a:pt x="897" y="1087"/>
                  <a:pt x="885" y="1116"/>
                </a:cubicBezTo>
                <a:cubicBezTo>
                  <a:pt x="344" y="1018"/>
                  <a:pt x="344" y="1018"/>
                  <a:pt x="344" y="1018"/>
                </a:cubicBezTo>
                <a:cubicBezTo>
                  <a:pt x="348" y="1005"/>
                  <a:pt x="350" y="991"/>
                  <a:pt x="350" y="976"/>
                </a:cubicBezTo>
                <a:cubicBezTo>
                  <a:pt x="350" y="964"/>
                  <a:pt x="348" y="951"/>
                  <a:pt x="346" y="939"/>
                </a:cubicBezTo>
                <a:close/>
                <a:moveTo>
                  <a:pt x="1047" y="1244"/>
                </a:moveTo>
                <a:cubicBezTo>
                  <a:pt x="1013" y="1244"/>
                  <a:pt x="986" y="1217"/>
                  <a:pt x="986" y="1183"/>
                </a:cubicBezTo>
                <a:cubicBezTo>
                  <a:pt x="986" y="1149"/>
                  <a:pt x="1013" y="1121"/>
                  <a:pt x="1047" y="1121"/>
                </a:cubicBezTo>
                <a:cubicBezTo>
                  <a:pt x="1081" y="1121"/>
                  <a:pt x="1109" y="1149"/>
                  <a:pt x="1109" y="1183"/>
                </a:cubicBezTo>
                <a:cubicBezTo>
                  <a:pt x="1109" y="1217"/>
                  <a:pt x="1081" y="1244"/>
                  <a:pt x="1047" y="12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218">
            <a:extLst>
              <a:ext uri="{FF2B5EF4-FFF2-40B4-BE49-F238E27FC236}">
                <a16:creationId xmlns:a16="http://schemas.microsoft.com/office/drawing/2014/main" id="{A0717DA3-E16F-CBC4-B7E7-E0CDFDFDADD5}"/>
              </a:ext>
            </a:extLst>
          </p:cNvPr>
          <p:cNvGrpSpPr>
            <a:grpSpLocks noChangeAspect="1"/>
          </p:cNvGrpSpPr>
          <p:nvPr/>
        </p:nvGrpSpPr>
        <p:grpSpPr bwMode="gray">
          <a:xfrm>
            <a:off x="8698683" y="1659926"/>
            <a:ext cx="272248" cy="390009"/>
            <a:chOff x="1623" y="-162"/>
            <a:chExt cx="2513" cy="3600"/>
          </a:xfrm>
          <a:solidFill>
            <a:schemeClr val="bg1"/>
          </a:solidFill>
        </p:grpSpPr>
        <p:sp>
          <p:nvSpPr>
            <p:cNvPr id="41" name="Freeform 220">
              <a:extLst>
                <a:ext uri="{FF2B5EF4-FFF2-40B4-BE49-F238E27FC236}">
                  <a16:creationId xmlns:a16="http://schemas.microsoft.com/office/drawing/2014/main" id="{224D5864-B15F-0F7B-1D97-E343D71F102D}"/>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21">
              <a:extLst>
                <a:ext uri="{FF2B5EF4-FFF2-40B4-BE49-F238E27FC236}">
                  <a16:creationId xmlns:a16="http://schemas.microsoft.com/office/drawing/2014/main" id="{5DFFBD17-9643-91B5-EDDE-BCA7585340FC}"/>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2">
              <a:extLst>
                <a:ext uri="{FF2B5EF4-FFF2-40B4-BE49-F238E27FC236}">
                  <a16:creationId xmlns:a16="http://schemas.microsoft.com/office/drawing/2014/main" id="{717B15F5-CD5B-5856-84DB-3E82D3399BDE}"/>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23">
              <a:extLst>
                <a:ext uri="{FF2B5EF4-FFF2-40B4-BE49-F238E27FC236}">
                  <a16:creationId xmlns:a16="http://schemas.microsoft.com/office/drawing/2014/main" id="{9DA9AE49-FBF9-F804-57E6-A76BE8ABCF3D}"/>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24">
              <a:extLst>
                <a:ext uri="{FF2B5EF4-FFF2-40B4-BE49-F238E27FC236}">
                  <a16:creationId xmlns:a16="http://schemas.microsoft.com/office/drawing/2014/main" id="{1222034D-4B6C-EAFE-7BAB-02EF2AF3309C}"/>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0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4B01E4-FA12-9CCC-D9D5-FA97917BDAF8}"/>
              </a:ext>
            </a:extLst>
          </p:cNvPr>
          <p:cNvGraphicFramePr>
            <a:graphicFrameLocks noChangeAspect="1"/>
          </p:cNvGraphicFramePr>
          <p:nvPr>
            <p:custDataLst>
              <p:tags r:id="rId1"/>
            </p:custDataLst>
            <p:extLst>
              <p:ext uri="{D42A27DB-BD31-4B8C-83A1-F6EECF244321}">
                <p14:modId xmlns:p14="http://schemas.microsoft.com/office/powerpoint/2010/main" val="3180399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04E52DA5-4064-549E-2320-C3FA51F85045}"/>
              </a:ext>
            </a:extLst>
          </p:cNvPr>
          <p:cNvSpPr/>
          <p:nvPr/>
        </p:nvSpPr>
        <p:spPr>
          <a:xfrm>
            <a:off x="-1" y="1463040"/>
            <a:ext cx="9144001" cy="3073791"/>
          </a:xfrm>
          <a:prstGeom prst="rect">
            <a:avLst/>
          </a:prstGeom>
          <a:solidFill>
            <a:schemeClr val="accent5">
              <a:alpha val="1882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latin typeface="Noto Sans" panose="020B0502040504020204" pitchFamily="34" charset="0"/>
              <a:ea typeface="Noto Sans" panose="020B0502040504020204" pitchFamily="34" charset="0"/>
            </a:endParaRPr>
          </a:p>
        </p:txBody>
      </p:sp>
      <p:sp>
        <p:nvSpPr>
          <p:cNvPr id="2" name="TextBox 1">
            <a:extLst>
              <a:ext uri="{FF2B5EF4-FFF2-40B4-BE49-F238E27FC236}">
                <a16:creationId xmlns:a16="http://schemas.microsoft.com/office/drawing/2014/main" id="{E59EB276-CA37-6CF8-5546-7E1691746E66}"/>
              </a:ext>
            </a:extLst>
          </p:cNvPr>
          <p:cNvSpPr txBox="1"/>
          <p:nvPr/>
        </p:nvSpPr>
        <p:spPr>
          <a:xfrm>
            <a:off x="527539" y="2306343"/>
            <a:ext cx="3833446" cy="1538883"/>
          </a:xfrm>
          <a:prstGeom prst="rect">
            <a:avLst/>
          </a:prstGeom>
          <a:noFill/>
        </p:spPr>
        <p:txBody>
          <a:bodyPr wrap="square" lIns="0" tIns="0" rIns="0" bIns="0" rtlCol="0">
            <a:spAutoFit/>
          </a:bodyPr>
          <a:lstStyle/>
          <a:p>
            <a:pPr>
              <a:spcAft>
                <a:spcPts val="1200"/>
              </a:spcAft>
            </a:pPr>
            <a:r>
              <a:rPr lang="en-GB" sz="2000" dirty="0">
                <a:solidFill>
                  <a:schemeClr val="bg1"/>
                </a:solidFill>
                <a:latin typeface="Noto Sans" panose="020B0502040504020204" pitchFamily="34" charset="0"/>
              </a:rPr>
              <a:t>Access to the new SIX Financial Data API</a:t>
            </a:r>
          </a:p>
          <a:p>
            <a:pPr>
              <a:spcAft>
                <a:spcPts val="1200"/>
              </a:spcAft>
            </a:pPr>
            <a:r>
              <a:rPr lang="en-GB" sz="2000" dirty="0">
                <a:solidFill>
                  <a:schemeClr val="bg1"/>
                </a:solidFill>
                <a:latin typeface="Noto Sans" panose="020B0502040504020204" pitchFamily="34" charset="0"/>
              </a:rPr>
              <a:t>Documentation</a:t>
            </a:r>
          </a:p>
          <a:p>
            <a:pPr>
              <a:spcAft>
                <a:spcPts val="1200"/>
              </a:spcAft>
            </a:pPr>
            <a:r>
              <a:rPr lang="en-GB" sz="2000" dirty="0">
                <a:solidFill>
                  <a:schemeClr val="bg1"/>
                </a:solidFill>
                <a:latin typeface="Noto Sans" panose="020B0502040504020204" pitchFamily="34" charset="0"/>
              </a:rPr>
              <a:t>Sample Queries</a:t>
            </a:r>
          </a:p>
        </p:txBody>
      </p:sp>
      <p:sp>
        <p:nvSpPr>
          <p:cNvPr id="3" name="TextBox 2">
            <a:extLst>
              <a:ext uri="{FF2B5EF4-FFF2-40B4-BE49-F238E27FC236}">
                <a16:creationId xmlns:a16="http://schemas.microsoft.com/office/drawing/2014/main" id="{C7729A0B-D2F8-5FF0-2F6D-CC4B16E90F5D}"/>
              </a:ext>
            </a:extLst>
          </p:cNvPr>
          <p:cNvSpPr txBox="1"/>
          <p:nvPr/>
        </p:nvSpPr>
        <p:spPr>
          <a:xfrm>
            <a:off x="527537" y="1628866"/>
            <a:ext cx="3995225" cy="492443"/>
          </a:xfrm>
          <a:prstGeom prst="rect">
            <a:avLst/>
          </a:prstGeom>
          <a:noFill/>
        </p:spPr>
        <p:txBody>
          <a:bodyPr wrap="square" lIns="0" tIns="0" rIns="0" bIns="0" rtlCol="0">
            <a:spAutoFit/>
          </a:bodyPr>
          <a:lstStyle/>
          <a:p>
            <a:r>
              <a:rPr lang="en-GB" sz="3200" b="1" dirty="0">
                <a:solidFill>
                  <a:schemeClr val="bg1"/>
                </a:solidFill>
                <a:latin typeface="Noto Sans" panose="020B0502040504020204" pitchFamily="34" charset="0"/>
              </a:rPr>
              <a:t>Tools</a:t>
            </a:r>
          </a:p>
        </p:txBody>
      </p:sp>
      <p:sp>
        <p:nvSpPr>
          <p:cNvPr id="4" name="TextBox 3">
            <a:extLst>
              <a:ext uri="{FF2B5EF4-FFF2-40B4-BE49-F238E27FC236}">
                <a16:creationId xmlns:a16="http://schemas.microsoft.com/office/drawing/2014/main" id="{1F8D8E4C-C813-17E8-7218-98344322A1C5}"/>
              </a:ext>
            </a:extLst>
          </p:cNvPr>
          <p:cNvSpPr txBox="1"/>
          <p:nvPr/>
        </p:nvSpPr>
        <p:spPr>
          <a:xfrm>
            <a:off x="4902588" y="2306343"/>
            <a:ext cx="3833446" cy="1477328"/>
          </a:xfrm>
          <a:prstGeom prst="rect">
            <a:avLst/>
          </a:prstGeom>
          <a:noFill/>
        </p:spPr>
        <p:txBody>
          <a:bodyPr wrap="square" lIns="0" tIns="0" rIns="0" bIns="0" rtlCol="0">
            <a:spAutoFit/>
          </a:bodyPr>
          <a:lstStyle/>
          <a:p>
            <a:pPr algn="r"/>
            <a:r>
              <a:rPr lang="en-GB" sz="2000" b="1" dirty="0">
                <a:solidFill>
                  <a:schemeClr val="bg1"/>
                </a:solidFill>
                <a:latin typeface="Noto Sans" panose="020B0502040504020204" pitchFamily="34" charset="0"/>
              </a:rPr>
              <a:t>Front-end/UI </a:t>
            </a:r>
          </a:p>
          <a:p>
            <a:pPr algn="r"/>
            <a:r>
              <a:rPr lang="en-GB" sz="1600" dirty="0">
                <a:solidFill>
                  <a:schemeClr val="bg1"/>
                </a:solidFill>
                <a:latin typeface="Noto Sans" panose="020B0502040504020204" pitchFamily="34" charset="0"/>
              </a:rPr>
              <a:t>Display content delivered by our API</a:t>
            </a:r>
          </a:p>
          <a:p>
            <a:pPr algn="r"/>
            <a:r>
              <a:rPr lang="en-GB" sz="1600" dirty="0">
                <a:solidFill>
                  <a:schemeClr val="bg1"/>
                </a:solidFill>
                <a:latin typeface="Noto Sans" panose="020B0502040504020204" pitchFamily="34" charset="0"/>
              </a:rPr>
              <a:t>Inclusion of modern tech is encouraged</a:t>
            </a:r>
          </a:p>
          <a:p>
            <a:pPr algn="r"/>
            <a:endParaRPr lang="en-GB" sz="1600" dirty="0">
              <a:solidFill>
                <a:schemeClr val="bg1"/>
              </a:solidFill>
              <a:latin typeface="Noto Sans" panose="020B0502040504020204" pitchFamily="34" charset="0"/>
            </a:endParaRPr>
          </a:p>
          <a:p>
            <a:pPr algn="r"/>
            <a:r>
              <a:rPr lang="en-GB" sz="1400" i="1" dirty="0">
                <a:solidFill>
                  <a:schemeClr val="bg1"/>
                </a:solidFill>
                <a:latin typeface="Noto Sans" panose="020B0502040504020204" pitchFamily="34" charset="0"/>
              </a:rPr>
              <a:t>Ideal: Working Prototype</a:t>
            </a:r>
          </a:p>
          <a:p>
            <a:pPr algn="r"/>
            <a:r>
              <a:rPr lang="en-GB" sz="1400" i="1" dirty="0">
                <a:solidFill>
                  <a:schemeClr val="bg1"/>
                </a:solidFill>
                <a:latin typeface="Noto Sans" panose="020B0502040504020204" pitchFamily="34" charset="0"/>
              </a:rPr>
              <a:t>Acceptable: Mock Up</a:t>
            </a:r>
            <a:endParaRPr lang="en-GB" i="1" dirty="0">
              <a:solidFill>
                <a:schemeClr val="bg1"/>
              </a:solidFill>
              <a:latin typeface="Noto Sans" panose="020B0502040504020204" pitchFamily="34" charset="0"/>
            </a:endParaRPr>
          </a:p>
        </p:txBody>
      </p:sp>
      <p:sp>
        <p:nvSpPr>
          <p:cNvPr id="5" name="TextBox 4">
            <a:extLst>
              <a:ext uri="{FF2B5EF4-FFF2-40B4-BE49-F238E27FC236}">
                <a16:creationId xmlns:a16="http://schemas.microsoft.com/office/drawing/2014/main" id="{A004FAED-2464-D5BE-5941-A19940C90313}"/>
              </a:ext>
            </a:extLst>
          </p:cNvPr>
          <p:cNvSpPr txBox="1"/>
          <p:nvPr/>
        </p:nvSpPr>
        <p:spPr>
          <a:xfrm>
            <a:off x="4642333" y="1628866"/>
            <a:ext cx="3995225" cy="492443"/>
          </a:xfrm>
          <a:prstGeom prst="rect">
            <a:avLst/>
          </a:prstGeom>
          <a:noFill/>
        </p:spPr>
        <p:txBody>
          <a:bodyPr wrap="square" lIns="0" tIns="0" rIns="0" bIns="0" rtlCol="0">
            <a:spAutoFit/>
          </a:bodyPr>
          <a:lstStyle/>
          <a:p>
            <a:pPr algn="r"/>
            <a:r>
              <a:rPr lang="en-GB" sz="3200" b="1" dirty="0">
                <a:solidFill>
                  <a:schemeClr val="bg1"/>
                </a:solidFill>
                <a:latin typeface="Noto Sans" panose="020B0502040504020204" pitchFamily="34" charset="0"/>
              </a:rPr>
              <a:t>Expected Outcome</a:t>
            </a:r>
          </a:p>
        </p:txBody>
      </p:sp>
      <p:cxnSp>
        <p:nvCxnSpPr>
          <p:cNvPr id="9" name="Straight Connector 8">
            <a:extLst>
              <a:ext uri="{FF2B5EF4-FFF2-40B4-BE49-F238E27FC236}">
                <a16:creationId xmlns:a16="http://schemas.microsoft.com/office/drawing/2014/main" id="{7229BB56-4F75-2AFC-D7D4-A7D91F882378}"/>
              </a:ext>
            </a:extLst>
          </p:cNvPr>
          <p:cNvCxnSpPr/>
          <p:nvPr/>
        </p:nvCxnSpPr>
        <p:spPr>
          <a:xfrm>
            <a:off x="189913" y="230634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E703878-B4BC-B2D3-0C0A-C567C2A16915}"/>
              </a:ext>
            </a:extLst>
          </p:cNvPr>
          <p:cNvCxnSpPr/>
          <p:nvPr/>
        </p:nvCxnSpPr>
        <p:spPr>
          <a:xfrm>
            <a:off x="189913" y="3051931"/>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9F5563E-B4F9-A803-67F4-B30C9764479A}"/>
              </a:ext>
            </a:extLst>
          </p:cNvPr>
          <p:cNvCxnSpPr/>
          <p:nvPr/>
        </p:nvCxnSpPr>
        <p:spPr>
          <a:xfrm>
            <a:off x="189913" y="3493534"/>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7D665F-5620-5847-C5AD-CEA62F431A1F}"/>
              </a:ext>
            </a:extLst>
          </p:cNvPr>
          <p:cNvCxnSpPr/>
          <p:nvPr/>
        </p:nvCxnSpPr>
        <p:spPr>
          <a:xfrm>
            <a:off x="8904848" y="230634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E68D52B-CA69-F284-E7A0-D6DB094DF012}"/>
              </a:ext>
            </a:extLst>
          </p:cNvPr>
          <p:cNvCxnSpPr/>
          <p:nvPr/>
        </p:nvCxnSpPr>
        <p:spPr>
          <a:xfrm>
            <a:off x="8904848" y="3389555"/>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 name="Group 234">
            <a:extLst>
              <a:ext uri="{FF2B5EF4-FFF2-40B4-BE49-F238E27FC236}">
                <a16:creationId xmlns:a16="http://schemas.microsoft.com/office/drawing/2014/main" id="{604CDB5A-1D9A-C02D-591A-C642B7F81FF3}"/>
              </a:ext>
            </a:extLst>
          </p:cNvPr>
          <p:cNvGrpSpPr>
            <a:grpSpLocks noChangeAspect="1"/>
          </p:cNvGrpSpPr>
          <p:nvPr/>
        </p:nvGrpSpPr>
        <p:grpSpPr bwMode="gray">
          <a:xfrm>
            <a:off x="78727" y="1708541"/>
            <a:ext cx="332985" cy="333093"/>
            <a:chOff x="1335" y="90"/>
            <a:chExt cx="3080" cy="3081"/>
          </a:xfrm>
          <a:solidFill>
            <a:schemeClr val="bg1"/>
          </a:solidFill>
        </p:grpSpPr>
        <p:sp>
          <p:nvSpPr>
            <p:cNvPr id="16" name="Freeform 236">
              <a:extLst>
                <a:ext uri="{FF2B5EF4-FFF2-40B4-BE49-F238E27FC236}">
                  <a16:creationId xmlns:a16="http://schemas.microsoft.com/office/drawing/2014/main" id="{0E6BB6AB-079B-399C-E56A-2E3D69B6C6B1}"/>
                </a:ext>
              </a:extLst>
            </p:cNvPr>
            <p:cNvSpPr>
              <a:spLocks noEditPoints="1"/>
            </p:cNvSpPr>
            <p:nvPr/>
          </p:nvSpPr>
          <p:spPr bwMode="gray">
            <a:xfrm>
              <a:off x="1335" y="1850"/>
              <a:ext cx="1320" cy="1321"/>
            </a:xfrm>
            <a:custGeom>
              <a:avLst/>
              <a:gdLst>
                <a:gd name="T0" fmla="*/ 35 w 559"/>
                <a:gd name="T1" fmla="*/ 431 h 559"/>
                <a:gd name="T2" fmla="*/ 102 w 559"/>
                <a:gd name="T3" fmla="*/ 403 h 559"/>
                <a:gd name="T4" fmla="*/ 156 w 559"/>
                <a:gd name="T5" fmla="*/ 457 h 559"/>
                <a:gd name="T6" fmla="*/ 128 w 559"/>
                <a:gd name="T7" fmla="*/ 524 h 559"/>
                <a:gd name="T8" fmla="*/ 213 w 559"/>
                <a:gd name="T9" fmla="*/ 559 h 559"/>
                <a:gd name="T10" fmla="*/ 241 w 559"/>
                <a:gd name="T11" fmla="*/ 492 h 559"/>
                <a:gd name="T12" fmla="*/ 279 w 559"/>
                <a:gd name="T13" fmla="*/ 496 h 559"/>
                <a:gd name="T14" fmla="*/ 317 w 559"/>
                <a:gd name="T15" fmla="*/ 492 h 559"/>
                <a:gd name="T16" fmla="*/ 345 w 559"/>
                <a:gd name="T17" fmla="*/ 559 h 559"/>
                <a:gd name="T18" fmla="*/ 430 w 559"/>
                <a:gd name="T19" fmla="*/ 524 h 559"/>
                <a:gd name="T20" fmla="*/ 402 w 559"/>
                <a:gd name="T21" fmla="*/ 457 h 559"/>
                <a:gd name="T22" fmla="*/ 457 w 559"/>
                <a:gd name="T23" fmla="*/ 403 h 559"/>
                <a:gd name="T24" fmla="*/ 523 w 559"/>
                <a:gd name="T25" fmla="*/ 431 h 559"/>
                <a:gd name="T26" fmla="*/ 559 w 559"/>
                <a:gd name="T27" fmla="*/ 346 h 559"/>
                <a:gd name="T28" fmla="*/ 492 w 559"/>
                <a:gd name="T29" fmla="*/ 318 h 559"/>
                <a:gd name="T30" fmla="*/ 492 w 559"/>
                <a:gd name="T31" fmla="*/ 241 h 559"/>
                <a:gd name="T32" fmla="*/ 559 w 559"/>
                <a:gd name="T33" fmla="*/ 214 h 559"/>
                <a:gd name="T34" fmla="*/ 523 w 559"/>
                <a:gd name="T35" fmla="*/ 129 h 559"/>
                <a:gd name="T36" fmla="*/ 457 w 559"/>
                <a:gd name="T37" fmla="*/ 156 h 559"/>
                <a:gd name="T38" fmla="*/ 402 w 559"/>
                <a:gd name="T39" fmla="*/ 102 h 559"/>
                <a:gd name="T40" fmla="*/ 430 w 559"/>
                <a:gd name="T41" fmla="*/ 35 h 559"/>
                <a:gd name="T42" fmla="*/ 345 w 559"/>
                <a:gd name="T43" fmla="*/ 0 h 559"/>
                <a:gd name="T44" fmla="*/ 317 w 559"/>
                <a:gd name="T45" fmla="*/ 67 h 559"/>
                <a:gd name="T46" fmla="*/ 241 w 559"/>
                <a:gd name="T47" fmla="*/ 67 h 559"/>
                <a:gd name="T48" fmla="*/ 213 w 559"/>
                <a:gd name="T49" fmla="*/ 0 h 559"/>
                <a:gd name="T50" fmla="*/ 128 w 559"/>
                <a:gd name="T51" fmla="*/ 35 h 559"/>
                <a:gd name="T52" fmla="*/ 156 w 559"/>
                <a:gd name="T53" fmla="*/ 102 h 559"/>
                <a:gd name="T54" fmla="*/ 102 w 559"/>
                <a:gd name="T55" fmla="*/ 156 h 559"/>
                <a:gd name="T56" fmla="*/ 35 w 559"/>
                <a:gd name="T57" fmla="*/ 129 h 559"/>
                <a:gd name="T58" fmla="*/ 0 w 559"/>
                <a:gd name="T59" fmla="*/ 214 h 559"/>
                <a:gd name="T60" fmla="*/ 67 w 559"/>
                <a:gd name="T61" fmla="*/ 241 h 559"/>
                <a:gd name="T62" fmla="*/ 67 w 559"/>
                <a:gd name="T63" fmla="*/ 318 h 559"/>
                <a:gd name="T64" fmla="*/ 0 w 559"/>
                <a:gd name="T65" fmla="*/ 346 h 559"/>
                <a:gd name="T66" fmla="*/ 35 w 559"/>
                <a:gd name="T67" fmla="*/ 431 h 559"/>
                <a:gd name="T68" fmla="*/ 165 w 559"/>
                <a:gd name="T69" fmla="*/ 232 h 559"/>
                <a:gd name="T70" fmla="*/ 327 w 559"/>
                <a:gd name="T71" fmla="*/ 165 h 559"/>
                <a:gd name="T72" fmla="*/ 394 w 559"/>
                <a:gd name="T73" fmla="*/ 232 h 559"/>
                <a:gd name="T74" fmla="*/ 394 w 559"/>
                <a:gd name="T75" fmla="*/ 327 h 559"/>
                <a:gd name="T76" fmla="*/ 394 w 559"/>
                <a:gd name="T77" fmla="*/ 327 h 559"/>
                <a:gd name="T78" fmla="*/ 232 w 559"/>
                <a:gd name="T79" fmla="*/ 394 h 559"/>
                <a:gd name="T80" fmla="*/ 232 w 559"/>
                <a:gd name="T81" fmla="*/ 394 h 559"/>
                <a:gd name="T82" fmla="*/ 165 w 559"/>
                <a:gd name="T83" fmla="*/ 23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9" h="559">
                  <a:moveTo>
                    <a:pt x="35" y="431"/>
                  </a:moveTo>
                  <a:cubicBezTo>
                    <a:pt x="102" y="403"/>
                    <a:pt x="102" y="403"/>
                    <a:pt x="102" y="403"/>
                  </a:cubicBezTo>
                  <a:cubicBezTo>
                    <a:pt x="116" y="424"/>
                    <a:pt x="134" y="442"/>
                    <a:pt x="156" y="457"/>
                  </a:cubicBezTo>
                  <a:cubicBezTo>
                    <a:pt x="128" y="524"/>
                    <a:pt x="128" y="524"/>
                    <a:pt x="128" y="524"/>
                  </a:cubicBezTo>
                  <a:cubicBezTo>
                    <a:pt x="213" y="559"/>
                    <a:pt x="213" y="559"/>
                    <a:pt x="213" y="559"/>
                  </a:cubicBezTo>
                  <a:cubicBezTo>
                    <a:pt x="241" y="492"/>
                    <a:pt x="241" y="492"/>
                    <a:pt x="241" y="492"/>
                  </a:cubicBezTo>
                  <a:cubicBezTo>
                    <a:pt x="254" y="495"/>
                    <a:pt x="266" y="496"/>
                    <a:pt x="279" y="496"/>
                  </a:cubicBezTo>
                  <a:cubicBezTo>
                    <a:pt x="292" y="496"/>
                    <a:pt x="305" y="495"/>
                    <a:pt x="317" y="492"/>
                  </a:cubicBezTo>
                  <a:cubicBezTo>
                    <a:pt x="345" y="559"/>
                    <a:pt x="345" y="559"/>
                    <a:pt x="345" y="559"/>
                  </a:cubicBezTo>
                  <a:cubicBezTo>
                    <a:pt x="430" y="524"/>
                    <a:pt x="430" y="524"/>
                    <a:pt x="430" y="524"/>
                  </a:cubicBezTo>
                  <a:cubicBezTo>
                    <a:pt x="402" y="457"/>
                    <a:pt x="402" y="457"/>
                    <a:pt x="402" y="457"/>
                  </a:cubicBezTo>
                  <a:cubicBezTo>
                    <a:pt x="423" y="443"/>
                    <a:pt x="442" y="424"/>
                    <a:pt x="457" y="403"/>
                  </a:cubicBezTo>
                  <a:cubicBezTo>
                    <a:pt x="523" y="431"/>
                    <a:pt x="523" y="431"/>
                    <a:pt x="523" y="431"/>
                  </a:cubicBezTo>
                  <a:cubicBezTo>
                    <a:pt x="559" y="346"/>
                    <a:pt x="559" y="346"/>
                    <a:pt x="559" y="346"/>
                  </a:cubicBezTo>
                  <a:cubicBezTo>
                    <a:pt x="492" y="318"/>
                    <a:pt x="492" y="318"/>
                    <a:pt x="492" y="318"/>
                  </a:cubicBezTo>
                  <a:cubicBezTo>
                    <a:pt x="496" y="293"/>
                    <a:pt x="496" y="267"/>
                    <a:pt x="492" y="241"/>
                  </a:cubicBezTo>
                  <a:cubicBezTo>
                    <a:pt x="559" y="214"/>
                    <a:pt x="559" y="214"/>
                    <a:pt x="559" y="214"/>
                  </a:cubicBezTo>
                  <a:cubicBezTo>
                    <a:pt x="523" y="129"/>
                    <a:pt x="523" y="129"/>
                    <a:pt x="523" y="129"/>
                  </a:cubicBezTo>
                  <a:cubicBezTo>
                    <a:pt x="457" y="156"/>
                    <a:pt x="457" y="156"/>
                    <a:pt x="457" y="156"/>
                  </a:cubicBezTo>
                  <a:cubicBezTo>
                    <a:pt x="442" y="135"/>
                    <a:pt x="424" y="117"/>
                    <a:pt x="402" y="102"/>
                  </a:cubicBezTo>
                  <a:cubicBezTo>
                    <a:pt x="430" y="35"/>
                    <a:pt x="430" y="35"/>
                    <a:pt x="430" y="35"/>
                  </a:cubicBezTo>
                  <a:cubicBezTo>
                    <a:pt x="345" y="0"/>
                    <a:pt x="345" y="0"/>
                    <a:pt x="345" y="0"/>
                  </a:cubicBezTo>
                  <a:cubicBezTo>
                    <a:pt x="317" y="67"/>
                    <a:pt x="317" y="67"/>
                    <a:pt x="317" y="67"/>
                  </a:cubicBezTo>
                  <a:cubicBezTo>
                    <a:pt x="292" y="62"/>
                    <a:pt x="266" y="63"/>
                    <a:pt x="241" y="67"/>
                  </a:cubicBezTo>
                  <a:cubicBezTo>
                    <a:pt x="213" y="0"/>
                    <a:pt x="213" y="0"/>
                    <a:pt x="213" y="0"/>
                  </a:cubicBezTo>
                  <a:cubicBezTo>
                    <a:pt x="128" y="35"/>
                    <a:pt x="128" y="35"/>
                    <a:pt x="128" y="35"/>
                  </a:cubicBezTo>
                  <a:cubicBezTo>
                    <a:pt x="156" y="102"/>
                    <a:pt x="156" y="102"/>
                    <a:pt x="156" y="102"/>
                  </a:cubicBezTo>
                  <a:cubicBezTo>
                    <a:pt x="135" y="117"/>
                    <a:pt x="117" y="135"/>
                    <a:pt x="102" y="156"/>
                  </a:cubicBezTo>
                  <a:cubicBezTo>
                    <a:pt x="35" y="129"/>
                    <a:pt x="35" y="129"/>
                    <a:pt x="35" y="129"/>
                  </a:cubicBezTo>
                  <a:cubicBezTo>
                    <a:pt x="0" y="214"/>
                    <a:pt x="0" y="214"/>
                    <a:pt x="0" y="214"/>
                  </a:cubicBezTo>
                  <a:cubicBezTo>
                    <a:pt x="67" y="241"/>
                    <a:pt x="67" y="241"/>
                    <a:pt x="67" y="241"/>
                  </a:cubicBezTo>
                  <a:cubicBezTo>
                    <a:pt x="62" y="267"/>
                    <a:pt x="62" y="293"/>
                    <a:pt x="67" y="318"/>
                  </a:cubicBezTo>
                  <a:cubicBezTo>
                    <a:pt x="0" y="346"/>
                    <a:pt x="0" y="346"/>
                    <a:pt x="0" y="346"/>
                  </a:cubicBezTo>
                  <a:lnTo>
                    <a:pt x="35" y="431"/>
                  </a:lnTo>
                  <a:close/>
                  <a:moveTo>
                    <a:pt x="165" y="232"/>
                  </a:moveTo>
                  <a:cubicBezTo>
                    <a:pt x="191" y="169"/>
                    <a:pt x="263" y="139"/>
                    <a:pt x="327" y="165"/>
                  </a:cubicBezTo>
                  <a:cubicBezTo>
                    <a:pt x="357" y="178"/>
                    <a:pt x="381" y="202"/>
                    <a:pt x="394" y="232"/>
                  </a:cubicBezTo>
                  <a:cubicBezTo>
                    <a:pt x="407" y="263"/>
                    <a:pt x="407" y="297"/>
                    <a:pt x="394" y="327"/>
                  </a:cubicBezTo>
                  <a:cubicBezTo>
                    <a:pt x="394" y="327"/>
                    <a:pt x="394" y="327"/>
                    <a:pt x="394" y="327"/>
                  </a:cubicBezTo>
                  <a:cubicBezTo>
                    <a:pt x="368" y="390"/>
                    <a:pt x="295" y="421"/>
                    <a:pt x="232" y="394"/>
                  </a:cubicBezTo>
                  <a:cubicBezTo>
                    <a:pt x="232" y="394"/>
                    <a:pt x="232" y="394"/>
                    <a:pt x="232" y="394"/>
                  </a:cubicBezTo>
                  <a:cubicBezTo>
                    <a:pt x="169" y="368"/>
                    <a:pt x="138" y="295"/>
                    <a:pt x="16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7">
              <a:extLst>
                <a:ext uri="{FF2B5EF4-FFF2-40B4-BE49-F238E27FC236}">
                  <a16:creationId xmlns:a16="http://schemas.microsoft.com/office/drawing/2014/main" id="{1C7A3E9E-9F22-FD30-888C-5B50CD1B5873}"/>
                </a:ext>
              </a:extLst>
            </p:cNvPr>
            <p:cNvSpPr>
              <a:spLocks noEditPoints="1"/>
            </p:cNvSpPr>
            <p:nvPr/>
          </p:nvSpPr>
          <p:spPr bwMode="gray">
            <a:xfrm>
              <a:off x="2346" y="90"/>
              <a:ext cx="2069" cy="2070"/>
            </a:xfrm>
            <a:custGeom>
              <a:avLst/>
              <a:gdLst>
                <a:gd name="T0" fmla="*/ 185 w 876"/>
                <a:gd name="T1" fmla="*/ 611 h 876"/>
                <a:gd name="T2" fmla="*/ 88 w 876"/>
                <a:gd name="T3" fmla="*/ 708 h 876"/>
                <a:gd name="T4" fmla="*/ 168 w 876"/>
                <a:gd name="T5" fmla="*/ 788 h 876"/>
                <a:gd name="T6" fmla="*/ 265 w 876"/>
                <a:gd name="T7" fmla="*/ 691 h 876"/>
                <a:gd name="T8" fmla="*/ 381 w 876"/>
                <a:gd name="T9" fmla="*/ 740 h 876"/>
                <a:gd name="T10" fmla="*/ 381 w 876"/>
                <a:gd name="T11" fmla="*/ 876 h 876"/>
                <a:gd name="T12" fmla="*/ 495 w 876"/>
                <a:gd name="T13" fmla="*/ 876 h 876"/>
                <a:gd name="T14" fmla="*/ 495 w 876"/>
                <a:gd name="T15" fmla="*/ 740 h 876"/>
                <a:gd name="T16" fmla="*/ 611 w 876"/>
                <a:gd name="T17" fmla="*/ 691 h 876"/>
                <a:gd name="T18" fmla="*/ 708 w 876"/>
                <a:gd name="T19" fmla="*/ 788 h 876"/>
                <a:gd name="T20" fmla="*/ 788 w 876"/>
                <a:gd name="T21" fmla="*/ 708 h 876"/>
                <a:gd name="T22" fmla="*/ 692 w 876"/>
                <a:gd name="T23" fmla="*/ 611 h 876"/>
                <a:gd name="T24" fmla="*/ 740 w 876"/>
                <a:gd name="T25" fmla="*/ 495 h 876"/>
                <a:gd name="T26" fmla="*/ 876 w 876"/>
                <a:gd name="T27" fmla="*/ 495 h 876"/>
                <a:gd name="T28" fmla="*/ 876 w 876"/>
                <a:gd name="T29" fmla="*/ 381 h 876"/>
                <a:gd name="T30" fmla="*/ 740 w 876"/>
                <a:gd name="T31" fmla="*/ 381 h 876"/>
                <a:gd name="T32" fmla="*/ 692 w 876"/>
                <a:gd name="T33" fmla="*/ 265 h 876"/>
                <a:gd name="T34" fmla="*/ 788 w 876"/>
                <a:gd name="T35" fmla="*/ 168 h 876"/>
                <a:gd name="T36" fmla="*/ 708 w 876"/>
                <a:gd name="T37" fmla="*/ 88 h 876"/>
                <a:gd name="T38" fmla="*/ 611 w 876"/>
                <a:gd name="T39" fmla="*/ 184 h 876"/>
                <a:gd name="T40" fmla="*/ 495 w 876"/>
                <a:gd name="T41" fmla="*/ 136 h 876"/>
                <a:gd name="T42" fmla="*/ 495 w 876"/>
                <a:gd name="T43" fmla="*/ 0 h 876"/>
                <a:gd name="T44" fmla="*/ 381 w 876"/>
                <a:gd name="T45" fmla="*/ 0 h 876"/>
                <a:gd name="T46" fmla="*/ 381 w 876"/>
                <a:gd name="T47" fmla="*/ 136 h 876"/>
                <a:gd name="T48" fmla="*/ 265 w 876"/>
                <a:gd name="T49" fmla="*/ 184 h 876"/>
                <a:gd name="T50" fmla="*/ 168 w 876"/>
                <a:gd name="T51" fmla="*/ 88 h 876"/>
                <a:gd name="T52" fmla="*/ 88 w 876"/>
                <a:gd name="T53" fmla="*/ 168 h 876"/>
                <a:gd name="T54" fmla="*/ 185 w 876"/>
                <a:gd name="T55" fmla="*/ 265 h 876"/>
                <a:gd name="T56" fmla="*/ 136 w 876"/>
                <a:gd name="T57" fmla="*/ 381 h 876"/>
                <a:gd name="T58" fmla="*/ 0 w 876"/>
                <a:gd name="T59" fmla="*/ 381 h 876"/>
                <a:gd name="T60" fmla="*/ 0 w 876"/>
                <a:gd name="T61" fmla="*/ 495 h 876"/>
                <a:gd name="T62" fmla="*/ 136 w 876"/>
                <a:gd name="T63" fmla="*/ 495 h 876"/>
                <a:gd name="T64" fmla="*/ 185 w 876"/>
                <a:gd name="T65" fmla="*/ 611 h 876"/>
                <a:gd name="T66" fmla="*/ 438 w 876"/>
                <a:gd name="T67" fmla="*/ 244 h 876"/>
                <a:gd name="T68" fmla="*/ 632 w 876"/>
                <a:gd name="T69" fmla="*/ 438 h 876"/>
                <a:gd name="T70" fmla="*/ 632 w 876"/>
                <a:gd name="T71" fmla="*/ 438 h 876"/>
                <a:gd name="T72" fmla="*/ 438 w 876"/>
                <a:gd name="T73" fmla="*/ 632 h 876"/>
                <a:gd name="T74" fmla="*/ 244 w 876"/>
                <a:gd name="T75" fmla="*/ 438 h 876"/>
                <a:gd name="T76" fmla="*/ 438 w 876"/>
                <a:gd name="T77" fmla="*/ 2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6" h="876">
                  <a:moveTo>
                    <a:pt x="185" y="611"/>
                  </a:moveTo>
                  <a:cubicBezTo>
                    <a:pt x="88" y="708"/>
                    <a:pt x="88" y="708"/>
                    <a:pt x="88" y="708"/>
                  </a:cubicBezTo>
                  <a:cubicBezTo>
                    <a:pt x="168" y="788"/>
                    <a:pt x="168" y="788"/>
                    <a:pt x="168" y="788"/>
                  </a:cubicBezTo>
                  <a:cubicBezTo>
                    <a:pt x="265" y="691"/>
                    <a:pt x="265" y="691"/>
                    <a:pt x="265" y="691"/>
                  </a:cubicBezTo>
                  <a:cubicBezTo>
                    <a:pt x="299" y="715"/>
                    <a:pt x="339" y="732"/>
                    <a:pt x="381" y="740"/>
                  </a:cubicBezTo>
                  <a:cubicBezTo>
                    <a:pt x="381" y="876"/>
                    <a:pt x="381" y="876"/>
                    <a:pt x="381" y="876"/>
                  </a:cubicBezTo>
                  <a:cubicBezTo>
                    <a:pt x="495" y="876"/>
                    <a:pt x="495" y="876"/>
                    <a:pt x="495" y="876"/>
                  </a:cubicBezTo>
                  <a:cubicBezTo>
                    <a:pt x="495" y="740"/>
                    <a:pt x="495" y="740"/>
                    <a:pt x="495" y="740"/>
                  </a:cubicBezTo>
                  <a:cubicBezTo>
                    <a:pt x="537" y="732"/>
                    <a:pt x="577" y="715"/>
                    <a:pt x="611" y="691"/>
                  </a:cubicBezTo>
                  <a:cubicBezTo>
                    <a:pt x="708" y="788"/>
                    <a:pt x="708" y="788"/>
                    <a:pt x="708" y="788"/>
                  </a:cubicBezTo>
                  <a:cubicBezTo>
                    <a:pt x="788" y="708"/>
                    <a:pt x="788" y="708"/>
                    <a:pt x="788" y="708"/>
                  </a:cubicBezTo>
                  <a:cubicBezTo>
                    <a:pt x="692" y="611"/>
                    <a:pt x="692" y="611"/>
                    <a:pt x="692" y="611"/>
                  </a:cubicBezTo>
                  <a:cubicBezTo>
                    <a:pt x="715" y="577"/>
                    <a:pt x="732" y="537"/>
                    <a:pt x="740" y="495"/>
                  </a:cubicBezTo>
                  <a:cubicBezTo>
                    <a:pt x="876" y="495"/>
                    <a:pt x="876" y="495"/>
                    <a:pt x="876" y="495"/>
                  </a:cubicBezTo>
                  <a:cubicBezTo>
                    <a:pt x="876" y="381"/>
                    <a:pt x="876" y="381"/>
                    <a:pt x="876" y="381"/>
                  </a:cubicBezTo>
                  <a:cubicBezTo>
                    <a:pt x="740" y="381"/>
                    <a:pt x="740" y="381"/>
                    <a:pt x="740" y="381"/>
                  </a:cubicBezTo>
                  <a:cubicBezTo>
                    <a:pt x="732" y="339"/>
                    <a:pt x="715" y="299"/>
                    <a:pt x="692" y="265"/>
                  </a:cubicBezTo>
                  <a:cubicBezTo>
                    <a:pt x="788" y="168"/>
                    <a:pt x="788" y="168"/>
                    <a:pt x="788" y="168"/>
                  </a:cubicBezTo>
                  <a:cubicBezTo>
                    <a:pt x="708" y="88"/>
                    <a:pt x="708" y="88"/>
                    <a:pt x="708" y="88"/>
                  </a:cubicBezTo>
                  <a:cubicBezTo>
                    <a:pt x="611" y="184"/>
                    <a:pt x="611" y="184"/>
                    <a:pt x="611" y="184"/>
                  </a:cubicBezTo>
                  <a:cubicBezTo>
                    <a:pt x="577" y="161"/>
                    <a:pt x="537" y="144"/>
                    <a:pt x="495" y="136"/>
                  </a:cubicBezTo>
                  <a:cubicBezTo>
                    <a:pt x="495" y="0"/>
                    <a:pt x="495" y="0"/>
                    <a:pt x="495" y="0"/>
                  </a:cubicBezTo>
                  <a:cubicBezTo>
                    <a:pt x="381" y="0"/>
                    <a:pt x="381" y="0"/>
                    <a:pt x="381" y="0"/>
                  </a:cubicBezTo>
                  <a:cubicBezTo>
                    <a:pt x="381" y="136"/>
                    <a:pt x="381" y="136"/>
                    <a:pt x="381" y="136"/>
                  </a:cubicBezTo>
                  <a:cubicBezTo>
                    <a:pt x="339" y="144"/>
                    <a:pt x="299" y="161"/>
                    <a:pt x="265" y="184"/>
                  </a:cubicBezTo>
                  <a:cubicBezTo>
                    <a:pt x="168" y="88"/>
                    <a:pt x="168" y="88"/>
                    <a:pt x="168" y="88"/>
                  </a:cubicBezTo>
                  <a:cubicBezTo>
                    <a:pt x="88" y="168"/>
                    <a:pt x="88" y="168"/>
                    <a:pt x="88" y="168"/>
                  </a:cubicBezTo>
                  <a:cubicBezTo>
                    <a:pt x="185" y="265"/>
                    <a:pt x="185" y="265"/>
                    <a:pt x="185" y="265"/>
                  </a:cubicBezTo>
                  <a:cubicBezTo>
                    <a:pt x="161" y="299"/>
                    <a:pt x="144" y="339"/>
                    <a:pt x="136" y="381"/>
                  </a:cubicBezTo>
                  <a:cubicBezTo>
                    <a:pt x="0" y="381"/>
                    <a:pt x="0" y="381"/>
                    <a:pt x="0" y="381"/>
                  </a:cubicBezTo>
                  <a:cubicBezTo>
                    <a:pt x="0" y="495"/>
                    <a:pt x="0" y="495"/>
                    <a:pt x="0" y="495"/>
                  </a:cubicBezTo>
                  <a:cubicBezTo>
                    <a:pt x="136" y="495"/>
                    <a:pt x="136" y="495"/>
                    <a:pt x="136" y="495"/>
                  </a:cubicBezTo>
                  <a:cubicBezTo>
                    <a:pt x="144" y="537"/>
                    <a:pt x="161" y="577"/>
                    <a:pt x="185" y="611"/>
                  </a:cubicBezTo>
                  <a:close/>
                  <a:moveTo>
                    <a:pt x="438" y="244"/>
                  </a:moveTo>
                  <a:cubicBezTo>
                    <a:pt x="545" y="244"/>
                    <a:pt x="632" y="331"/>
                    <a:pt x="632" y="438"/>
                  </a:cubicBezTo>
                  <a:cubicBezTo>
                    <a:pt x="632" y="438"/>
                    <a:pt x="632" y="438"/>
                    <a:pt x="632" y="438"/>
                  </a:cubicBezTo>
                  <a:cubicBezTo>
                    <a:pt x="632" y="545"/>
                    <a:pt x="545" y="632"/>
                    <a:pt x="438" y="632"/>
                  </a:cubicBezTo>
                  <a:cubicBezTo>
                    <a:pt x="331" y="632"/>
                    <a:pt x="244" y="545"/>
                    <a:pt x="244" y="438"/>
                  </a:cubicBezTo>
                  <a:cubicBezTo>
                    <a:pt x="244" y="331"/>
                    <a:pt x="331" y="244"/>
                    <a:pt x="438"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5">
            <a:extLst>
              <a:ext uri="{FF2B5EF4-FFF2-40B4-BE49-F238E27FC236}">
                <a16:creationId xmlns:a16="http://schemas.microsoft.com/office/drawing/2014/main" id="{ECCEA4E9-4B9E-6483-0385-941506BC1136}"/>
              </a:ext>
            </a:extLst>
          </p:cNvPr>
          <p:cNvGrpSpPr>
            <a:grpSpLocks noChangeAspect="1"/>
          </p:cNvGrpSpPr>
          <p:nvPr/>
        </p:nvGrpSpPr>
        <p:grpSpPr bwMode="gray">
          <a:xfrm>
            <a:off x="8765252" y="1706054"/>
            <a:ext cx="341202" cy="338066"/>
            <a:chOff x="1264" y="112"/>
            <a:chExt cx="3156" cy="3127"/>
          </a:xfrm>
          <a:solidFill>
            <a:schemeClr val="bg1"/>
          </a:solidFill>
        </p:grpSpPr>
        <p:sp>
          <p:nvSpPr>
            <p:cNvPr id="20" name="Freeform 8">
              <a:extLst>
                <a:ext uri="{FF2B5EF4-FFF2-40B4-BE49-F238E27FC236}">
                  <a16:creationId xmlns:a16="http://schemas.microsoft.com/office/drawing/2014/main" id="{622C58F8-5854-834C-974D-C7953BF1A70F}"/>
                </a:ext>
              </a:extLst>
            </p:cNvPr>
            <p:cNvSpPr>
              <a:spLocks/>
            </p:cNvSpPr>
            <p:nvPr/>
          </p:nvSpPr>
          <p:spPr bwMode="gray">
            <a:xfrm>
              <a:off x="3144" y="877"/>
              <a:ext cx="470" cy="470"/>
            </a:xfrm>
            <a:custGeom>
              <a:avLst/>
              <a:gdLst>
                <a:gd name="T0" fmla="*/ 162 w 199"/>
                <a:gd name="T1" fmla="*/ 164 h 199"/>
                <a:gd name="T2" fmla="*/ 34 w 199"/>
                <a:gd name="T3" fmla="*/ 162 h 199"/>
                <a:gd name="T4" fmla="*/ 36 w 199"/>
                <a:gd name="T5" fmla="*/ 34 h 199"/>
                <a:gd name="T6" fmla="*/ 164 w 199"/>
                <a:gd name="T7" fmla="*/ 36 h 199"/>
                <a:gd name="T8" fmla="*/ 162 w 199"/>
                <a:gd name="T9" fmla="*/ 164 h 199"/>
              </a:gdLst>
              <a:ahLst/>
              <a:cxnLst>
                <a:cxn ang="0">
                  <a:pos x="T0" y="T1"/>
                </a:cxn>
                <a:cxn ang="0">
                  <a:pos x="T2" y="T3"/>
                </a:cxn>
                <a:cxn ang="0">
                  <a:pos x="T4" y="T5"/>
                </a:cxn>
                <a:cxn ang="0">
                  <a:pos x="T6" y="T7"/>
                </a:cxn>
                <a:cxn ang="0">
                  <a:pos x="T8" y="T9"/>
                </a:cxn>
              </a:cxnLst>
              <a:rect l="0" t="0" r="r" b="b"/>
              <a:pathLst>
                <a:path w="199" h="199">
                  <a:moveTo>
                    <a:pt x="162" y="164"/>
                  </a:moveTo>
                  <a:cubicBezTo>
                    <a:pt x="126" y="199"/>
                    <a:pt x="69" y="198"/>
                    <a:pt x="34" y="162"/>
                  </a:cubicBezTo>
                  <a:cubicBezTo>
                    <a:pt x="0" y="126"/>
                    <a:pt x="1" y="69"/>
                    <a:pt x="36" y="34"/>
                  </a:cubicBezTo>
                  <a:cubicBezTo>
                    <a:pt x="72" y="0"/>
                    <a:pt x="129" y="0"/>
                    <a:pt x="164" y="36"/>
                  </a:cubicBezTo>
                  <a:cubicBezTo>
                    <a:pt x="199" y="72"/>
                    <a:pt x="198" y="129"/>
                    <a:pt x="16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25385225-3B55-C9EB-AA54-60832C4F4687}"/>
                </a:ext>
              </a:extLst>
            </p:cNvPr>
            <p:cNvSpPr>
              <a:spLocks/>
            </p:cNvSpPr>
            <p:nvPr/>
          </p:nvSpPr>
          <p:spPr bwMode="gray">
            <a:xfrm>
              <a:off x="2639" y="1392"/>
              <a:ext cx="470" cy="470"/>
            </a:xfrm>
            <a:custGeom>
              <a:avLst/>
              <a:gdLst>
                <a:gd name="T0" fmla="*/ 162 w 199"/>
                <a:gd name="T1" fmla="*/ 164 h 199"/>
                <a:gd name="T2" fmla="*/ 35 w 199"/>
                <a:gd name="T3" fmla="*/ 162 h 199"/>
                <a:gd name="T4" fmla="*/ 37 w 199"/>
                <a:gd name="T5" fmla="*/ 34 h 199"/>
                <a:gd name="T6" fmla="*/ 164 w 199"/>
                <a:gd name="T7" fmla="*/ 36 h 199"/>
                <a:gd name="T8" fmla="*/ 162 w 199"/>
                <a:gd name="T9" fmla="*/ 164 h 199"/>
              </a:gdLst>
              <a:ahLst/>
              <a:cxnLst>
                <a:cxn ang="0">
                  <a:pos x="T0" y="T1"/>
                </a:cxn>
                <a:cxn ang="0">
                  <a:pos x="T2" y="T3"/>
                </a:cxn>
                <a:cxn ang="0">
                  <a:pos x="T4" y="T5"/>
                </a:cxn>
                <a:cxn ang="0">
                  <a:pos x="T6" y="T7"/>
                </a:cxn>
                <a:cxn ang="0">
                  <a:pos x="T8" y="T9"/>
                </a:cxn>
              </a:cxnLst>
              <a:rect l="0" t="0" r="r" b="b"/>
              <a:pathLst>
                <a:path w="199" h="199">
                  <a:moveTo>
                    <a:pt x="162" y="164"/>
                  </a:moveTo>
                  <a:cubicBezTo>
                    <a:pt x="127" y="199"/>
                    <a:pt x="70" y="198"/>
                    <a:pt x="35" y="162"/>
                  </a:cubicBezTo>
                  <a:cubicBezTo>
                    <a:pt x="0" y="126"/>
                    <a:pt x="1" y="69"/>
                    <a:pt x="37" y="34"/>
                  </a:cubicBezTo>
                  <a:cubicBezTo>
                    <a:pt x="72" y="0"/>
                    <a:pt x="130" y="0"/>
                    <a:pt x="164" y="36"/>
                  </a:cubicBezTo>
                  <a:cubicBezTo>
                    <a:pt x="199" y="72"/>
                    <a:pt x="198" y="129"/>
                    <a:pt x="16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C0D3CB33-9761-F1A9-6366-786846C325A5}"/>
                </a:ext>
              </a:extLst>
            </p:cNvPr>
            <p:cNvSpPr>
              <a:spLocks/>
            </p:cNvSpPr>
            <p:nvPr/>
          </p:nvSpPr>
          <p:spPr bwMode="gray">
            <a:xfrm>
              <a:off x="1264" y="112"/>
              <a:ext cx="3156" cy="3127"/>
            </a:xfrm>
            <a:custGeom>
              <a:avLst/>
              <a:gdLst>
                <a:gd name="T0" fmla="*/ 686 w 1336"/>
                <a:gd name="T1" fmla="*/ 911 h 1324"/>
                <a:gd name="T2" fmla="*/ 719 w 1336"/>
                <a:gd name="T3" fmla="*/ 1070 h 1324"/>
                <a:gd name="T4" fmla="*/ 702 w 1336"/>
                <a:gd name="T5" fmla="*/ 1150 h 1324"/>
                <a:gd name="T6" fmla="*/ 609 w 1336"/>
                <a:gd name="T7" fmla="*/ 1246 h 1324"/>
                <a:gd name="T8" fmla="*/ 691 w 1336"/>
                <a:gd name="T9" fmla="*/ 1324 h 1324"/>
                <a:gd name="T10" fmla="*/ 783 w 1336"/>
                <a:gd name="T11" fmla="*/ 1229 h 1324"/>
                <a:gd name="T12" fmla="*/ 830 w 1336"/>
                <a:gd name="T13" fmla="*/ 1046 h 1324"/>
                <a:gd name="T14" fmla="*/ 815 w 1336"/>
                <a:gd name="T15" fmla="*/ 974 h 1324"/>
                <a:gd name="T16" fmla="*/ 1130 w 1336"/>
                <a:gd name="T17" fmla="*/ 730 h 1324"/>
                <a:gd name="T18" fmla="*/ 1291 w 1336"/>
                <a:gd name="T19" fmla="*/ 430 h 1324"/>
                <a:gd name="T20" fmla="*/ 1299 w 1336"/>
                <a:gd name="T21" fmla="*/ 99 h 1324"/>
                <a:gd name="T22" fmla="*/ 1273 w 1336"/>
                <a:gd name="T23" fmla="*/ 44 h 1324"/>
                <a:gd name="T24" fmla="*/ 1213 w 1336"/>
                <a:gd name="T25" fmla="*/ 19 h 1324"/>
                <a:gd name="T26" fmla="*/ 868 w 1336"/>
                <a:gd name="T27" fmla="*/ 51 h 1324"/>
                <a:gd name="T28" fmla="*/ 345 w 1336"/>
                <a:gd name="T29" fmla="*/ 506 h 1324"/>
                <a:gd name="T30" fmla="*/ 274 w 1336"/>
                <a:gd name="T31" fmla="*/ 493 h 1324"/>
                <a:gd name="T32" fmla="*/ 95 w 1336"/>
                <a:gd name="T33" fmla="*/ 544 h 1324"/>
                <a:gd name="T34" fmla="*/ 0 w 1336"/>
                <a:gd name="T35" fmla="*/ 637 h 1324"/>
                <a:gd name="T36" fmla="*/ 79 w 1336"/>
                <a:gd name="T37" fmla="*/ 718 h 1324"/>
                <a:gd name="T38" fmla="*/ 174 w 1336"/>
                <a:gd name="T39" fmla="*/ 625 h 1324"/>
                <a:gd name="T40" fmla="*/ 253 w 1336"/>
                <a:gd name="T41" fmla="*/ 605 h 1324"/>
                <a:gd name="T42" fmla="*/ 411 w 1336"/>
                <a:gd name="T43" fmla="*/ 634 h 1324"/>
                <a:gd name="T44" fmla="*/ 414 w 1336"/>
                <a:gd name="T45" fmla="*/ 628 h 1324"/>
                <a:gd name="T46" fmla="*/ 896 w 1336"/>
                <a:gd name="T47" fmla="*/ 161 h 1324"/>
                <a:gd name="T48" fmla="*/ 1190 w 1336"/>
                <a:gd name="T49" fmla="*/ 131 h 1324"/>
                <a:gd name="T50" fmla="*/ 1181 w 1336"/>
                <a:gd name="T51" fmla="*/ 401 h 1324"/>
                <a:gd name="T52" fmla="*/ 1044 w 1336"/>
                <a:gd name="T53" fmla="*/ 656 h 1324"/>
                <a:gd name="T54" fmla="*/ 693 w 1336"/>
                <a:gd name="T55" fmla="*/ 908 h 1324"/>
                <a:gd name="T56" fmla="*/ 686 w 1336"/>
                <a:gd name="T57" fmla="*/ 911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6" h="1324">
                  <a:moveTo>
                    <a:pt x="686" y="911"/>
                  </a:moveTo>
                  <a:cubicBezTo>
                    <a:pt x="719" y="1070"/>
                    <a:pt x="719" y="1070"/>
                    <a:pt x="719" y="1070"/>
                  </a:cubicBezTo>
                  <a:cubicBezTo>
                    <a:pt x="726" y="1102"/>
                    <a:pt x="720" y="1131"/>
                    <a:pt x="702" y="1150"/>
                  </a:cubicBezTo>
                  <a:cubicBezTo>
                    <a:pt x="609" y="1246"/>
                    <a:pt x="609" y="1246"/>
                    <a:pt x="609" y="1246"/>
                  </a:cubicBezTo>
                  <a:cubicBezTo>
                    <a:pt x="691" y="1324"/>
                    <a:pt x="691" y="1324"/>
                    <a:pt x="691" y="1324"/>
                  </a:cubicBezTo>
                  <a:cubicBezTo>
                    <a:pt x="783" y="1229"/>
                    <a:pt x="783" y="1229"/>
                    <a:pt x="783" y="1229"/>
                  </a:cubicBezTo>
                  <a:cubicBezTo>
                    <a:pt x="828" y="1183"/>
                    <a:pt x="845" y="1116"/>
                    <a:pt x="830" y="1046"/>
                  </a:cubicBezTo>
                  <a:cubicBezTo>
                    <a:pt x="815" y="974"/>
                    <a:pt x="815" y="974"/>
                    <a:pt x="815" y="974"/>
                  </a:cubicBezTo>
                  <a:cubicBezTo>
                    <a:pt x="944" y="905"/>
                    <a:pt x="1050" y="823"/>
                    <a:pt x="1130" y="730"/>
                  </a:cubicBezTo>
                  <a:cubicBezTo>
                    <a:pt x="1208" y="639"/>
                    <a:pt x="1262" y="539"/>
                    <a:pt x="1291" y="430"/>
                  </a:cubicBezTo>
                  <a:cubicBezTo>
                    <a:pt x="1336" y="262"/>
                    <a:pt x="1307" y="128"/>
                    <a:pt x="1299" y="99"/>
                  </a:cubicBezTo>
                  <a:cubicBezTo>
                    <a:pt x="1296" y="78"/>
                    <a:pt x="1287" y="59"/>
                    <a:pt x="1273" y="44"/>
                  </a:cubicBezTo>
                  <a:cubicBezTo>
                    <a:pt x="1256" y="28"/>
                    <a:pt x="1235" y="19"/>
                    <a:pt x="1213" y="19"/>
                  </a:cubicBezTo>
                  <a:cubicBezTo>
                    <a:pt x="1182" y="15"/>
                    <a:pt x="1039" y="0"/>
                    <a:pt x="868" y="51"/>
                  </a:cubicBezTo>
                  <a:cubicBezTo>
                    <a:pt x="707" y="100"/>
                    <a:pt x="491" y="219"/>
                    <a:pt x="345" y="506"/>
                  </a:cubicBezTo>
                  <a:cubicBezTo>
                    <a:pt x="274" y="493"/>
                    <a:pt x="274" y="493"/>
                    <a:pt x="274" y="493"/>
                  </a:cubicBezTo>
                  <a:cubicBezTo>
                    <a:pt x="206" y="481"/>
                    <a:pt x="140" y="499"/>
                    <a:pt x="95" y="544"/>
                  </a:cubicBezTo>
                  <a:cubicBezTo>
                    <a:pt x="0" y="637"/>
                    <a:pt x="0" y="637"/>
                    <a:pt x="0" y="637"/>
                  </a:cubicBezTo>
                  <a:cubicBezTo>
                    <a:pt x="79" y="718"/>
                    <a:pt x="79" y="718"/>
                    <a:pt x="79" y="718"/>
                  </a:cubicBezTo>
                  <a:cubicBezTo>
                    <a:pt x="174" y="625"/>
                    <a:pt x="174" y="625"/>
                    <a:pt x="174" y="625"/>
                  </a:cubicBezTo>
                  <a:cubicBezTo>
                    <a:pt x="193" y="607"/>
                    <a:pt x="222" y="599"/>
                    <a:pt x="253" y="605"/>
                  </a:cubicBezTo>
                  <a:cubicBezTo>
                    <a:pt x="411" y="634"/>
                    <a:pt x="411" y="634"/>
                    <a:pt x="411" y="634"/>
                  </a:cubicBezTo>
                  <a:cubicBezTo>
                    <a:pt x="414" y="628"/>
                    <a:pt x="414" y="628"/>
                    <a:pt x="414" y="628"/>
                  </a:cubicBezTo>
                  <a:cubicBezTo>
                    <a:pt x="515" y="386"/>
                    <a:pt x="678" y="229"/>
                    <a:pt x="896" y="161"/>
                  </a:cubicBezTo>
                  <a:cubicBezTo>
                    <a:pt x="1036" y="118"/>
                    <a:pt x="1156" y="127"/>
                    <a:pt x="1190" y="131"/>
                  </a:cubicBezTo>
                  <a:cubicBezTo>
                    <a:pt x="1196" y="154"/>
                    <a:pt x="1218" y="263"/>
                    <a:pt x="1181" y="401"/>
                  </a:cubicBezTo>
                  <a:cubicBezTo>
                    <a:pt x="1157" y="493"/>
                    <a:pt x="1111" y="578"/>
                    <a:pt x="1044" y="656"/>
                  </a:cubicBezTo>
                  <a:cubicBezTo>
                    <a:pt x="960" y="754"/>
                    <a:pt x="841" y="839"/>
                    <a:pt x="693" y="908"/>
                  </a:cubicBezTo>
                  <a:lnTo>
                    <a:pt x="686" y="9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AB8C163F-CBE0-5D46-BA14-AC7FCF0B7667}"/>
                </a:ext>
              </a:extLst>
            </p:cNvPr>
            <p:cNvSpPr>
              <a:spLocks/>
            </p:cNvSpPr>
            <p:nvPr/>
          </p:nvSpPr>
          <p:spPr bwMode="gray">
            <a:xfrm>
              <a:off x="1672" y="2174"/>
              <a:ext cx="674" cy="706"/>
            </a:xfrm>
            <a:custGeom>
              <a:avLst/>
              <a:gdLst>
                <a:gd name="T0" fmla="*/ 144 w 674"/>
                <a:gd name="T1" fmla="*/ 706 h 706"/>
                <a:gd name="T2" fmla="*/ 0 w 674"/>
                <a:gd name="T3" fmla="*/ 569 h 706"/>
                <a:gd name="T4" fmla="*/ 530 w 674"/>
                <a:gd name="T5" fmla="*/ 0 h 706"/>
                <a:gd name="T6" fmla="*/ 674 w 674"/>
                <a:gd name="T7" fmla="*/ 135 h 706"/>
                <a:gd name="T8" fmla="*/ 144 w 674"/>
                <a:gd name="T9" fmla="*/ 706 h 706"/>
              </a:gdLst>
              <a:ahLst/>
              <a:cxnLst>
                <a:cxn ang="0">
                  <a:pos x="T0" y="T1"/>
                </a:cxn>
                <a:cxn ang="0">
                  <a:pos x="T2" y="T3"/>
                </a:cxn>
                <a:cxn ang="0">
                  <a:pos x="T4" y="T5"/>
                </a:cxn>
                <a:cxn ang="0">
                  <a:pos x="T6" y="T7"/>
                </a:cxn>
                <a:cxn ang="0">
                  <a:pos x="T8" y="T9"/>
                </a:cxn>
              </a:cxnLst>
              <a:rect l="0" t="0" r="r" b="b"/>
              <a:pathLst>
                <a:path w="674" h="706">
                  <a:moveTo>
                    <a:pt x="144" y="706"/>
                  </a:moveTo>
                  <a:lnTo>
                    <a:pt x="0" y="569"/>
                  </a:lnTo>
                  <a:lnTo>
                    <a:pt x="530" y="0"/>
                  </a:lnTo>
                  <a:lnTo>
                    <a:pt x="674" y="135"/>
                  </a:lnTo>
                  <a:lnTo>
                    <a:pt x="144" y="7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1E24F858-F254-C9A7-E7C2-2E5C39FD41B7}"/>
                </a:ext>
              </a:extLst>
            </p:cNvPr>
            <p:cNvSpPr>
              <a:spLocks/>
            </p:cNvSpPr>
            <p:nvPr/>
          </p:nvSpPr>
          <p:spPr bwMode="gray">
            <a:xfrm>
              <a:off x="1630" y="1914"/>
              <a:ext cx="432" cy="447"/>
            </a:xfrm>
            <a:custGeom>
              <a:avLst/>
              <a:gdLst>
                <a:gd name="T0" fmla="*/ 144 w 432"/>
                <a:gd name="T1" fmla="*/ 447 h 447"/>
                <a:gd name="T2" fmla="*/ 0 w 432"/>
                <a:gd name="T3" fmla="*/ 310 h 447"/>
                <a:gd name="T4" fmla="*/ 288 w 432"/>
                <a:gd name="T5" fmla="*/ 0 h 447"/>
                <a:gd name="T6" fmla="*/ 432 w 432"/>
                <a:gd name="T7" fmla="*/ 135 h 447"/>
                <a:gd name="T8" fmla="*/ 144 w 432"/>
                <a:gd name="T9" fmla="*/ 447 h 447"/>
              </a:gdLst>
              <a:ahLst/>
              <a:cxnLst>
                <a:cxn ang="0">
                  <a:pos x="T0" y="T1"/>
                </a:cxn>
                <a:cxn ang="0">
                  <a:pos x="T2" y="T3"/>
                </a:cxn>
                <a:cxn ang="0">
                  <a:pos x="T4" y="T5"/>
                </a:cxn>
                <a:cxn ang="0">
                  <a:pos x="T6" y="T7"/>
                </a:cxn>
                <a:cxn ang="0">
                  <a:pos x="T8" y="T9"/>
                </a:cxn>
              </a:cxnLst>
              <a:rect l="0" t="0" r="r" b="b"/>
              <a:pathLst>
                <a:path w="432" h="447">
                  <a:moveTo>
                    <a:pt x="144" y="447"/>
                  </a:moveTo>
                  <a:lnTo>
                    <a:pt x="0" y="310"/>
                  </a:lnTo>
                  <a:lnTo>
                    <a:pt x="288" y="0"/>
                  </a:lnTo>
                  <a:lnTo>
                    <a:pt x="432" y="135"/>
                  </a:lnTo>
                  <a:lnTo>
                    <a:pt x="144"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A52A0B18-2C70-D95B-657B-251602E0A5DD}"/>
                </a:ext>
              </a:extLst>
            </p:cNvPr>
            <p:cNvSpPr>
              <a:spLocks/>
            </p:cNvSpPr>
            <p:nvPr/>
          </p:nvSpPr>
          <p:spPr bwMode="gray">
            <a:xfrm>
              <a:off x="2197" y="2443"/>
              <a:ext cx="432" cy="444"/>
            </a:xfrm>
            <a:custGeom>
              <a:avLst/>
              <a:gdLst>
                <a:gd name="T0" fmla="*/ 144 w 432"/>
                <a:gd name="T1" fmla="*/ 444 h 444"/>
                <a:gd name="T2" fmla="*/ 0 w 432"/>
                <a:gd name="T3" fmla="*/ 310 h 444"/>
                <a:gd name="T4" fmla="*/ 288 w 432"/>
                <a:gd name="T5" fmla="*/ 0 h 444"/>
                <a:gd name="T6" fmla="*/ 432 w 432"/>
                <a:gd name="T7" fmla="*/ 135 h 444"/>
                <a:gd name="T8" fmla="*/ 144 w 432"/>
                <a:gd name="T9" fmla="*/ 444 h 444"/>
              </a:gdLst>
              <a:ahLst/>
              <a:cxnLst>
                <a:cxn ang="0">
                  <a:pos x="T0" y="T1"/>
                </a:cxn>
                <a:cxn ang="0">
                  <a:pos x="T2" y="T3"/>
                </a:cxn>
                <a:cxn ang="0">
                  <a:pos x="T4" y="T5"/>
                </a:cxn>
                <a:cxn ang="0">
                  <a:pos x="T6" y="T7"/>
                </a:cxn>
                <a:cxn ang="0">
                  <a:pos x="T8" y="T9"/>
                </a:cxn>
              </a:cxnLst>
              <a:rect l="0" t="0" r="r" b="b"/>
              <a:pathLst>
                <a:path w="432" h="444">
                  <a:moveTo>
                    <a:pt x="144" y="444"/>
                  </a:moveTo>
                  <a:lnTo>
                    <a:pt x="0" y="310"/>
                  </a:lnTo>
                  <a:lnTo>
                    <a:pt x="288" y="0"/>
                  </a:lnTo>
                  <a:lnTo>
                    <a:pt x="432" y="135"/>
                  </a:lnTo>
                  <a:lnTo>
                    <a:pt x="144"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7" name="Straight Connector 26">
            <a:extLst>
              <a:ext uri="{FF2B5EF4-FFF2-40B4-BE49-F238E27FC236}">
                <a16:creationId xmlns:a16="http://schemas.microsoft.com/office/drawing/2014/main" id="{52ABA02C-D9D6-EB02-7FBF-0D3FC8B5C585}"/>
              </a:ext>
            </a:extLst>
          </p:cNvPr>
          <p:cNvCxnSpPr>
            <a:cxnSpLocks/>
            <a:endCxn id="6" idx="2"/>
          </p:cNvCxnSpPr>
          <p:nvPr/>
        </p:nvCxnSpPr>
        <p:spPr>
          <a:xfrm>
            <a:off x="4572000" y="1463040"/>
            <a:ext cx="0" cy="3073791"/>
          </a:xfrm>
          <a:prstGeom prst="line">
            <a:avLst/>
          </a:prstGeom>
          <a:ln w="381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3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F15C12EA-E7CB-8496-EE0B-9A2E5C3A0E57}"/>
              </a:ext>
            </a:extLst>
          </p:cNvPr>
          <p:cNvGraphicFramePr>
            <a:graphicFrameLocks noChangeAspect="1"/>
          </p:cNvGraphicFramePr>
          <p:nvPr>
            <p:custDataLst>
              <p:tags r:id="rId1"/>
            </p:custDataLst>
            <p:extLst>
              <p:ext uri="{D42A27DB-BD31-4B8C-83A1-F6EECF244321}">
                <p14:modId xmlns:p14="http://schemas.microsoft.com/office/powerpoint/2010/main" val="2757379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D8649EE5-72F0-614C-1BF6-B86BDC57AD53}"/>
              </a:ext>
            </a:extLst>
          </p:cNvPr>
          <p:cNvSpPr/>
          <p:nvPr/>
        </p:nvSpPr>
        <p:spPr>
          <a:xfrm>
            <a:off x="-1" y="1463040"/>
            <a:ext cx="9144001" cy="3073791"/>
          </a:xfrm>
          <a:prstGeom prst="rect">
            <a:avLst/>
          </a:prstGeom>
          <a:solidFill>
            <a:schemeClr val="accent5">
              <a:alpha val="1882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latin typeface="Noto Sans" panose="020B0502040504020204" pitchFamily="34" charset="0"/>
              <a:ea typeface="Noto Sans" panose="020B0502040504020204" pitchFamily="34" charset="0"/>
            </a:endParaRPr>
          </a:p>
        </p:txBody>
      </p:sp>
      <p:cxnSp>
        <p:nvCxnSpPr>
          <p:cNvPr id="18" name="Straight Connector 17">
            <a:extLst>
              <a:ext uri="{FF2B5EF4-FFF2-40B4-BE49-F238E27FC236}">
                <a16:creationId xmlns:a16="http://schemas.microsoft.com/office/drawing/2014/main" id="{B38FB43E-5B2D-38BD-1E63-0074F25B942B}"/>
              </a:ext>
            </a:extLst>
          </p:cNvPr>
          <p:cNvCxnSpPr>
            <a:cxnSpLocks/>
            <a:endCxn id="17" idx="2"/>
          </p:cNvCxnSpPr>
          <p:nvPr/>
        </p:nvCxnSpPr>
        <p:spPr>
          <a:xfrm>
            <a:off x="4572000" y="1463040"/>
            <a:ext cx="0" cy="3073791"/>
          </a:xfrm>
          <a:prstGeom prst="line">
            <a:avLst/>
          </a:prstGeom>
          <a:ln w="381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543FA99-95E0-AC42-79AA-848CD960C164}"/>
              </a:ext>
            </a:extLst>
          </p:cNvPr>
          <p:cNvSpPr txBox="1"/>
          <p:nvPr/>
        </p:nvSpPr>
        <p:spPr>
          <a:xfrm>
            <a:off x="4944792" y="2306343"/>
            <a:ext cx="3833446" cy="1846659"/>
          </a:xfrm>
          <a:prstGeom prst="rect">
            <a:avLst/>
          </a:prstGeom>
          <a:noFill/>
        </p:spPr>
        <p:txBody>
          <a:bodyPr wrap="square" lIns="0" tIns="0" rIns="0" bIns="0" rtlCol="0">
            <a:spAutoFit/>
          </a:bodyPr>
          <a:lstStyle/>
          <a:p>
            <a:pPr algn="r"/>
            <a:r>
              <a:rPr lang="en-GB" sz="2000" dirty="0">
                <a:solidFill>
                  <a:schemeClr val="bg1"/>
                </a:solidFill>
                <a:latin typeface="Noto Sans" panose="020B0502040504020204" pitchFamily="34" charset="0"/>
              </a:rPr>
              <a:t>Creativity </a:t>
            </a:r>
          </a:p>
          <a:p>
            <a:pPr algn="r"/>
            <a:endParaRPr lang="en-GB" sz="2000" dirty="0">
              <a:solidFill>
                <a:schemeClr val="bg1"/>
              </a:solidFill>
              <a:latin typeface="Noto Sans" panose="020B0502040504020204" pitchFamily="34" charset="0"/>
            </a:endParaRPr>
          </a:p>
          <a:p>
            <a:pPr algn="r"/>
            <a:r>
              <a:rPr lang="en-GB" sz="2000" dirty="0">
                <a:solidFill>
                  <a:schemeClr val="bg1"/>
                </a:solidFill>
                <a:latin typeface="Noto Sans" panose="020B0502040504020204" pitchFamily="34" charset="0"/>
              </a:rPr>
              <a:t>Ability for non-financial users to interact with prototype</a:t>
            </a:r>
          </a:p>
          <a:p>
            <a:pPr algn="r"/>
            <a:endParaRPr lang="en-GB" sz="2000" dirty="0">
              <a:solidFill>
                <a:schemeClr val="bg1"/>
              </a:solidFill>
              <a:latin typeface="Noto Sans" panose="020B0502040504020204" pitchFamily="34" charset="0"/>
            </a:endParaRPr>
          </a:p>
          <a:p>
            <a:pPr algn="r"/>
            <a:r>
              <a:rPr lang="en-GB" sz="2000" dirty="0">
                <a:solidFill>
                  <a:schemeClr val="bg1"/>
                </a:solidFill>
                <a:latin typeface="Noto Sans" panose="020B0502040504020204" pitchFamily="34" charset="0"/>
              </a:rPr>
              <a:t>Design</a:t>
            </a:r>
          </a:p>
        </p:txBody>
      </p:sp>
      <p:sp>
        <p:nvSpPr>
          <p:cNvPr id="6" name="TextBox 5">
            <a:extLst>
              <a:ext uri="{FF2B5EF4-FFF2-40B4-BE49-F238E27FC236}">
                <a16:creationId xmlns:a16="http://schemas.microsoft.com/office/drawing/2014/main" id="{07A15BA6-98C5-B068-8718-AC703FB13972}"/>
              </a:ext>
            </a:extLst>
          </p:cNvPr>
          <p:cNvSpPr txBox="1"/>
          <p:nvPr/>
        </p:nvSpPr>
        <p:spPr>
          <a:xfrm>
            <a:off x="5387163" y="1614444"/>
            <a:ext cx="3172343" cy="492443"/>
          </a:xfrm>
          <a:prstGeom prst="rect">
            <a:avLst/>
          </a:prstGeom>
          <a:noFill/>
        </p:spPr>
        <p:txBody>
          <a:bodyPr wrap="square" lIns="0" tIns="0" rIns="0" bIns="0" rtlCol="0">
            <a:spAutoFit/>
          </a:bodyPr>
          <a:lstStyle/>
          <a:p>
            <a:pPr algn="r"/>
            <a:r>
              <a:rPr lang="en-GB" sz="3200" b="1" dirty="0">
                <a:solidFill>
                  <a:schemeClr val="bg1"/>
                </a:solidFill>
                <a:latin typeface="Noto Sans" panose="020B0502040504020204" pitchFamily="34" charset="0"/>
              </a:rPr>
              <a:t>Assessment</a:t>
            </a:r>
          </a:p>
        </p:txBody>
      </p:sp>
      <p:sp>
        <p:nvSpPr>
          <p:cNvPr id="8" name="TextBox 7">
            <a:extLst>
              <a:ext uri="{FF2B5EF4-FFF2-40B4-BE49-F238E27FC236}">
                <a16:creationId xmlns:a16="http://schemas.microsoft.com/office/drawing/2014/main" id="{9D818D90-5037-D5F3-437F-2D018769C8EB}"/>
              </a:ext>
            </a:extLst>
          </p:cNvPr>
          <p:cNvSpPr txBox="1"/>
          <p:nvPr/>
        </p:nvSpPr>
        <p:spPr>
          <a:xfrm>
            <a:off x="298946" y="2306343"/>
            <a:ext cx="3833446" cy="1538883"/>
          </a:xfrm>
          <a:prstGeom prst="rect">
            <a:avLst/>
          </a:prstGeom>
          <a:noFill/>
        </p:spPr>
        <p:txBody>
          <a:bodyPr wrap="square" lIns="0" tIns="0" rIns="0" bIns="0" rtlCol="0">
            <a:spAutoFit/>
          </a:bodyPr>
          <a:lstStyle/>
          <a:p>
            <a:r>
              <a:rPr lang="en-GB" sz="2000" dirty="0">
                <a:solidFill>
                  <a:schemeClr val="bg1"/>
                </a:solidFill>
                <a:latin typeface="Noto Sans" panose="020B0502040504020204" pitchFamily="34" charset="0"/>
              </a:rPr>
              <a:t>200 CHF Voucher p.p.</a:t>
            </a:r>
          </a:p>
          <a:p>
            <a:endParaRPr lang="en-GB" sz="2000" dirty="0">
              <a:solidFill>
                <a:schemeClr val="bg1"/>
              </a:solidFill>
              <a:latin typeface="Noto Sans" panose="020B0502040504020204" pitchFamily="34" charset="0"/>
            </a:endParaRPr>
          </a:p>
          <a:p>
            <a:r>
              <a:rPr lang="en-GB" sz="2000" dirty="0">
                <a:solidFill>
                  <a:schemeClr val="bg1"/>
                </a:solidFill>
                <a:latin typeface="Noto Sans" panose="020B0502040504020204" pitchFamily="34" charset="0"/>
              </a:rPr>
              <a:t>CEO Pitch Opportunity</a:t>
            </a:r>
          </a:p>
          <a:p>
            <a:endParaRPr lang="en-GB" sz="2000" dirty="0">
              <a:solidFill>
                <a:schemeClr val="bg1"/>
              </a:solidFill>
              <a:latin typeface="Noto Sans" panose="020B0502040504020204" pitchFamily="34" charset="0"/>
            </a:endParaRPr>
          </a:p>
          <a:p>
            <a:r>
              <a:rPr lang="en-GB" sz="2000" dirty="0">
                <a:solidFill>
                  <a:schemeClr val="bg1"/>
                </a:solidFill>
                <a:latin typeface="Noto Sans" panose="020B0502040504020204" pitchFamily="34" charset="0"/>
              </a:rPr>
              <a:t>Swiss Finance Museum Visit</a:t>
            </a:r>
          </a:p>
        </p:txBody>
      </p:sp>
      <p:sp>
        <p:nvSpPr>
          <p:cNvPr id="9" name="TextBox 8">
            <a:extLst>
              <a:ext uri="{FF2B5EF4-FFF2-40B4-BE49-F238E27FC236}">
                <a16:creationId xmlns:a16="http://schemas.microsoft.com/office/drawing/2014/main" id="{33754965-5A88-45A5-C3A3-688489A0D989}"/>
              </a:ext>
            </a:extLst>
          </p:cNvPr>
          <p:cNvSpPr txBox="1"/>
          <p:nvPr/>
        </p:nvSpPr>
        <p:spPr>
          <a:xfrm>
            <a:off x="584494" y="1614444"/>
            <a:ext cx="3698047" cy="492443"/>
          </a:xfrm>
          <a:prstGeom prst="rect">
            <a:avLst/>
          </a:prstGeom>
          <a:noFill/>
        </p:spPr>
        <p:txBody>
          <a:bodyPr wrap="square" lIns="0" tIns="0" rIns="0" bIns="0" rtlCol="0">
            <a:spAutoFit/>
          </a:bodyPr>
          <a:lstStyle/>
          <a:p>
            <a:r>
              <a:rPr lang="en-GB" sz="3200" b="1" dirty="0">
                <a:solidFill>
                  <a:schemeClr val="bg1"/>
                </a:solidFill>
                <a:latin typeface="Noto Sans" panose="020B0502040504020204" pitchFamily="34" charset="0"/>
              </a:rPr>
              <a:t>Winning Team</a:t>
            </a:r>
          </a:p>
        </p:txBody>
      </p:sp>
      <p:cxnSp>
        <p:nvCxnSpPr>
          <p:cNvPr id="11" name="Straight Connector 10">
            <a:extLst>
              <a:ext uri="{FF2B5EF4-FFF2-40B4-BE49-F238E27FC236}">
                <a16:creationId xmlns:a16="http://schemas.microsoft.com/office/drawing/2014/main" id="{E7496F07-6D28-A640-3E1A-441710C218C8}"/>
              </a:ext>
            </a:extLst>
          </p:cNvPr>
          <p:cNvCxnSpPr/>
          <p:nvPr/>
        </p:nvCxnSpPr>
        <p:spPr>
          <a:xfrm>
            <a:off x="8947052" y="230634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17DFE0A-EEE6-FF3C-EA36-860C840F451C}"/>
              </a:ext>
            </a:extLst>
          </p:cNvPr>
          <p:cNvCxnSpPr/>
          <p:nvPr/>
        </p:nvCxnSpPr>
        <p:spPr>
          <a:xfrm>
            <a:off x="8947052" y="307303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962E3EF-5E16-B557-A5E6-5183441696F3}"/>
              </a:ext>
            </a:extLst>
          </p:cNvPr>
          <p:cNvCxnSpPr/>
          <p:nvPr/>
        </p:nvCxnSpPr>
        <p:spPr>
          <a:xfrm>
            <a:off x="8947052" y="3845226"/>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B35D13E-39BC-17FE-7461-BB87F2E06F3E}"/>
              </a:ext>
            </a:extLst>
          </p:cNvPr>
          <p:cNvCxnSpPr/>
          <p:nvPr/>
        </p:nvCxnSpPr>
        <p:spPr>
          <a:xfrm>
            <a:off x="189913" y="230634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AF633D-DA4B-CC94-02C6-849099402FA5}"/>
              </a:ext>
            </a:extLst>
          </p:cNvPr>
          <p:cNvCxnSpPr/>
          <p:nvPr/>
        </p:nvCxnSpPr>
        <p:spPr>
          <a:xfrm>
            <a:off x="189913" y="2897187"/>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AD9B91F-17E5-3255-072D-EAC654E106B8}"/>
              </a:ext>
            </a:extLst>
          </p:cNvPr>
          <p:cNvCxnSpPr/>
          <p:nvPr/>
        </p:nvCxnSpPr>
        <p:spPr>
          <a:xfrm>
            <a:off x="189913" y="3493534"/>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0" name="Group 5">
            <a:extLst>
              <a:ext uri="{FF2B5EF4-FFF2-40B4-BE49-F238E27FC236}">
                <a16:creationId xmlns:a16="http://schemas.microsoft.com/office/drawing/2014/main" id="{B596CCE2-0FEF-575F-0295-A356B3109DD1}"/>
              </a:ext>
            </a:extLst>
          </p:cNvPr>
          <p:cNvGrpSpPr>
            <a:grpSpLocks noChangeAspect="1"/>
          </p:cNvGrpSpPr>
          <p:nvPr/>
        </p:nvGrpSpPr>
        <p:grpSpPr bwMode="auto">
          <a:xfrm>
            <a:off x="108392" y="1686713"/>
            <a:ext cx="339688" cy="347904"/>
            <a:chOff x="1325" y="21"/>
            <a:chExt cx="3142" cy="3218"/>
          </a:xfrm>
          <a:solidFill>
            <a:schemeClr val="bg1"/>
          </a:solidFill>
        </p:grpSpPr>
        <p:sp>
          <p:nvSpPr>
            <p:cNvPr id="22" name="Freeform 8">
              <a:extLst>
                <a:ext uri="{FF2B5EF4-FFF2-40B4-BE49-F238E27FC236}">
                  <a16:creationId xmlns:a16="http://schemas.microsoft.com/office/drawing/2014/main" id="{9C2C6519-375C-ADEB-198C-5843726CC247}"/>
                </a:ext>
              </a:extLst>
            </p:cNvPr>
            <p:cNvSpPr>
              <a:spLocks/>
            </p:cNvSpPr>
            <p:nvPr/>
          </p:nvSpPr>
          <p:spPr bwMode="auto">
            <a:xfrm>
              <a:off x="1325" y="291"/>
              <a:ext cx="536" cy="1070"/>
            </a:xfrm>
            <a:custGeom>
              <a:avLst/>
              <a:gdLst>
                <a:gd name="T0" fmla="*/ 2 w 227"/>
                <a:gd name="T1" fmla="*/ 223 h 453"/>
                <a:gd name="T2" fmla="*/ 227 w 227"/>
                <a:gd name="T3" fmla="*/ 453 h 453"/>
                <a:gd name="T4" fmla="*/ 227 w 227"/>
                <a:gd name="T5" fmla="*/ 339 h 453"/>
                <a:gd name="T6" fmla="*/ 148 w 227"/>
                <a:gd name="T7" fmla="*/ 305 h 453"/>
                <a:gd name="T8" fmla="*/ 116 w 227"/>
                <a:gd name="T9" fmla="*/ 225 h 453"/>
                <a:gd name="T10" fmla="*/ 150 w 227"/>
                <a:gd name="T11" fmla="*/ 146 h 453"/>
                <a:gd name="T12" fmla="*/ 227 w 227"/>
                <a:gd name="T13" fmla="*/ 114 h 453"/>
                <a:gd name="T14" fmla="*/ 227 w 227"/>
                <a:gd name="T15" fmla="*/ 0 h 453"/>
                <a:gd name="T16" fmla="*/ 71 w 227"/>
                <a:gd name="T17" fmla="*/ 64 h 453"/>
                <a:gd name="T18" fmla="*/ 2 w 227"/>
                <a:gd name="T19"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453">
                  <a:moveTo>
                    <a:pt x="2" y="223"/>
                  </a:moveTo>
                  <a:cubicBezTo>
                    <a:pt x="0" y="348"/>
                    <a:pt x="102" y="451"/>
                    <a:pt x="227" y="453"/>
                  </a:cubicBezTo>
                  <a:cubicBezTo>
                    <a:pt x="227" y="339"/>
                    <a:pt x="227" y="339"/>
                    <a:pt x="227" y="339"/>
                  </a:cubicBezTo>
                  <a:cubicBezTo>
                    <a:pt x="197" y="339"/>
                    <a:pt x="169" y="327"/>
                    <a:pt x="148" y="305"/>
                  </a:cubicBezTo>
                  <a:cubicBezTo>
                    <a:pt x="127" y="284"/>
                    <a:pt x="115" y="255"/>
                    <a:pt x="116" y="225"/>
                  </a:cubicBezTo>
                  <a:cubicBezTo>
                    <a:pt x="116" y="195"/>
                    <a:pt x="128" y="167"/>
                    <a:pt x="150" y="146"/>
                  </a:cubicBezTo>
                  <a:cubicBezTo>
                    <a:pt x="171" y="125"/>
                    <a:pt x="197" y="113"/>
                    <a:pt x="227" y="114"/>
                  </a:cubicBezTo>
                  <a:cubicBezTo>
                    <a:pt x="227" y="0"/>
                    <a:pt x="227" y="0"/>
                    <a:pt x="227" y="0"/>
                  </a:cubicBezTo>
                  <a:cubicBezTo>
                    <a:pt x="166" y="0"/>
                    <a:pt x="114" y="22"/>
                    <a:pt x="71" y="64"/>
                  </a:cubicBezTo>
                  <a:cubicBezTo>
                    <a:pt x="27" y="107"/>
                    <a:pt x="3" y="163"/>
                    <a:pt x="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D20E3FBE-2E45-E651-64E9-5BD3F217F94A}"/>
                </a:ext>
              </a:extLst>
            </p:cNvPr>
            <p:cNvSpPr>
              <a:spLocks/>
            </p:cNvSpPr>
            <p:nvPr/>
          </p:nvSpPr>
          <p:spPr bwMode="auto">
            <a:xfrm>
              <a:off x="3931" y="291"/>
              <a:ext cx="536" cy="1072"/>
            </a:xfrm>
            <a:custGeom>
              <a:avLst/>
              <a:gdLst>
                <a:gd name="T0" fmla="*/ 225 w 227"/>
                <a:gd name="T1" fmla="*/ 230 h 454"/>
                <a:gd name="T2" fmla="*/ 0 w 227"/>
                <a:gd name="T3" fmla="*/ 0 h 454"/>
                <a:gd name="T4" fmla="*/ 0 w 227"/>
                <a:gd name="T5" fmla="*/ 114 h 454"/>
                <a:gd name="T6" fmla="*/ 80 w 227"/>
                <a:gd name="T7" fmla="*/ 148 h 454"/>
                <a:gd name="T8" fmla="*/ 111 w 227"/>
                <a:gd name="T9" fmla="*/ 228 h 454"/>
                <a:gd name="T10" fmla="*/ 77 w 227"/>
                <a:gd name="T11" fmla="*/ 307 h 454"/>
                <a:gd name="T12" fmla="*/ 0 w 227"/>
                <a:gd name="T13" fmla="*/ 339 h 454"/>
                <a:gd name="T14" fmla="*/ 0 w 227"/>
                <a:gd name="T15" fmla="*/ 453 h 454"/>
                <a:gd name="T16" fmla="*/ 156 w 227"/>
                <a:gd name="T17" fmla="*/ 389 h 454"/>
                <a:gd name="T18" fmla="*/ 225 w 227"/>
                <a:gd name="T19" fmla="*/ 23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454">
                  <a:moveTo>
                    <a:pt x="225" y="230"/>
                  </a:moveTo>
                  <a:cubicBezTo>
                    <a:pt x="227" y="105"/>
                    <a:pt x="125" y="2"/>
                    <a:pt x="0" y="0"/>
                  </a:cubicBezTo>
                  <a:cubicBezTo>
                    <a:pt x="0" y="114"/>
                    <a:pt x="0" y="114"/>
                    <a:pt x="0" y="114"/>
                  </a:cubicBezTo>
                  <a:cubicBezTo>
                    <a:pt x="30" y="114"/>
                    <a:pt x="58" y="126"/>
                    <a:pt x="80" y="148"/>
                  </a:cubicBezTo>
                  <a:cubicBezTo>
                    <a:pt x="101" y="170"/>
                    <a:pt x="112" y="198"/>
                    <a:pt x="111" y="228"/>
                  </a:cubicBezTo>
                  <a:cubicBezTo>
                    <a:pt x="111" y="258"/>
                    <a:pt x="99" y="286"/>
                    <a:pt x="77" y="307"/>
                  </a:cubicBezTo>
                  <a:cubicBezTo>
                    <a:pt x="56" y="329"/>
                    <a:pt x="30" y="340"/>
                    <a:pt x="0" y="339"/>
                  </a:cubicBezTo>
                  <a:cubicBezTo>
                    <a:pt x="0" y="453"/>
                    <a:pt x="0" y="453"/>
                    <a:pt x="0" y="453"/>
                  </a:cubicBezTo>
                  <a:cubicBezTo>
                    <a:pt x="61" y="454"/>
                    <a:pt x="113" y="431"/>
                    <a:pt x="156" y="389"/>
                  </a:cubicBezTo>
                  <a:cubicBezTo>
                    <a:pt x="200" y="347"/>
                    <a:pt x="224" y="290"/>
                    <a:pt x="225"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991B6187-861C-0C0B-C89D-9172632AB8EF}"/>
                </a:ext>
              </a:extLst>
            </p:cNvPr>
            <p:cNvSpPr>
              <a:spLocks noEditPoints="1"/>
            </p:cNvSpPr>
            <p:nvPr/>
          </p:nvSpPr>
          <p:spPr bwMode="auto">
            <a:xfrm>
              <a:off x="2024" y="21"/>
              <a:ext cx="1753" cy="3218"/>
            </a:xfrm>
            <a:custGeom>
              <a:avLst/>
              <a:gdLst>
                <a:gd name="T0" fmla="*/ 657 w 742"/>
                <a:gd name="T1" fmla="*/ 1011 h 1362"/>
                <a:gd name="T2" fmla="*/ 426 w 742"/>
                <a:gd name="T3" fmla="*/ 1011 h 1362"/>
                <a:gd name="T4" fmla="*/ 427 w 742"/>
                <a:gd name="T5" fmla="*/ 924 h 1362"/>
                <a:gd name="T6" fmla="*/ 636 w 742"/>
                <a:gd name="T7" fmla="*/ 787 h 1362"/>
                <a:gd name="T8" fmla="*/ 739 w 742"/>
                <a:gd name="T9" fmla="*/ 462 h 1362"/>
                <a:gd name="T10" fmla="*/ 740 w 742"/>
                <a:gd name="T11" fmla="*/ 57 h 1362"/>
                <a:gd name="T12" fmla="*/ 724 w 742"/>
                <a:gd name="T13" fmla="*/ 17 h 1362"/>
                <a:gd name="T14" fmla="*/ 683 w 742"/>
                <a:gd name="T15" fmla="*/ 0 h 1362"/>
                <a:gd name="T16" fmla="*/ 57 w 742"/>
                <a:gd name="T17" fmla="*/ 0 h 1362"/>
                <a:gd name="T18" fmla="*/ 0 w 742"/>
                <a:gd name="T19" fmla="*/ 57 h 1362"/>
                <a:gd name="T20" fmla="*/ 0 w 742"/>
                <a:gd name="T21" fmla="*/ 462 h 1362"/>
                <a:gd name="T22" fmla="*/ 103 w 742"/>
                <a:gd name="T23" fmla="*/ 787 h 1362"/>
                <a:gd name="T24" fmla="*/ 314 w 742"/>
                <a:gd name="T25" fmla="*/ 925 h 1362"/>
                <a:gd name="T26" fmla="*/ 313 w 742"/>
                <a:gd name="T27" fmla="*/ 1011 h 1362"/>
                <a:gd name="T28" fmla="*/ 89 w 742"/>
                <a:gd name="T29" fmla="*/ 1011 h 1362"/>
                <a:gd name="T30" fmla="*/ 4 w 742"/>
                <a:gd name="T31" fmla="*/ 1095 h 1362"/>
                <a:gd name="T32" fmla="*/ 4 w 742"/>
                <a:gd name="T33" fmla="*/ 1278 h 1362"/>
                <a:gd name="T34" fmla="*/ 89 w 742"/>
                <a:gd name="T35" fmla="*/ 1362 h 1362"/>
                <a:gd name="T36" fmla="*/ 657 w 742"/>
                <a:gd name="T37" fmla="*/ 1362 h 1362"/>
                <a:gd name="T38" fmla="*/ 742 w 742"/>
                <a:gd name="T39" fmla="*/ 1278 h 1362"/>
                <a:gd name="T40" fmla="*/ 742 w 742"/>
                <a:gd name="T41" fmla="*/ 1095 h 1362"/>
                <a:gd name="T42" fmla="*/ 657 w 742"/>
                <a:gd name="T43" fmla="*/ 1011 h 1362"/>
                <a:gd name="T44" fmla="*/ 193 w 742"/>
                <a:gd name="T45" fmla="*/ 718 h 1362"/>
                <a:gd name="T46" fmla="*/ 113 w 742"/>
                <a:gd name="T47" fmla="*/ 462 h 1362"/>
                <a:gd name="T48" fmla="*/ 113 w 742"/>
                <a:gd name="T49" fmla="*/ 113 h 1362"/>
                <a:gd name="T50" fmla="*/ 627 w 742"/>
                <a:gd name="T51" fmla="*/ 113 h 1362"/>
                <a:gd name="T52" fmla="*/ 625 w 742"/>
                <a:gd name="T53" fmla="*/ 462 h 1362"/>
                <a:gd name="T54" fmla="*/ 545 w 742"/>
                <a:gd name="T55" fmla="*/ 718 h 1362"/>
                <a:gd name="T56" fmla="*/ 369 w 742"/>
                <a:gd name="T57" fmla="*/ 816 h 1362"/>
                <a:gd name="T58" fmla="*/ 193 w 742"/>
                <a:gd name="T59" fmla="*/ 718 h 1362"/>
                <a:gd name="T60" fmla="*/ 629 w 742"/>
                <a:gd name="T61" fmla="*/ 1249 h 1362"/>
                <a:gd name="T62" fmla="*/ 117 w 742"/>
                <a:gd name="T63" fmla="*/ 1249 h 1362"/>
                <a:gd name="T64" fmla="*/ 117 w 742"/>
                <a:gd name="T65" fmla="*/ 1124 h 1362"/>
                <a:gd name="T66" fmla="*/ 629 w 742"/>
                <a:gd name="T67" fmla="*/ 1124 h 1362"/>
                <a:gd name="T68" fmla="*/ 629 w 742"/>
                <a:gd name="T69" fmla="*/ 1249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2" h="1362">
                  <a:moveTo>
                    <a:pt x="657" y="1011"/>
                  </a:moveTo>
                  <a:cubicBezTo>
                    <a:pt x="426" y="1011"/>
                    <a:pt x="426" y="1011"/>
                    <a:pt x="426" y="1011"/>
                  </a:cubicBezTo>
                  <a:cubicBezTo>
                    <a:pt x="427" y="924"/>
                    <a:pt x="427" y="924"/>
                    <a:pt x="427" y="924"/>
                  </a:cubicBezTo>
                  <a:cubicBezTo>
                    <a:pt x="507" y="909"/>
                    <a:pt x="579" y="861"/>
                    <a:pt x="636" y="787"/>
                  </a:cubicBezTo>
                  <a:cubicBezTo>
                    <a:pt x="702" y="700"/>
                    <a:pt x="739" y="584"/>
                    <a:pt x="739" y="462"/>
                  </a:cubicBezTo>
                  <a:cubicBezTo>
                    <a:pt x="740" y="57"/>
                    <a:pt x="740" y="57"/>
                    <a:pt x="740" y="57"/>
                  </a:cubicBezTo>
                  <a:cubicBezTo>
                    <a:pt x="740" y="42"/>
                    <a:pt x="734" y="27"/>
                    <a:pt x="724" y="17"/>
                  </a:cubicBezTo>
                  <a:cubicBezTo>
                    <a:pt x="713" y="6"/>
                    <a:pt x="699" y="0"/>
                    <a:pt x="683" y="0"/>
                  </a:cubicBezTo>
                  <a:cubicBezTo>
                    <a:pt x="57" y="0"/>
                    <a:pt x="57" y="0"/>
                    <a:pt x="57" y="0"/>
                  </a:cubicBezTo>
                  <a:cubicBezTo>
                    <a:pt x="25" y="0"/>
                    <a:pt x="0" y="25"/>
                    <a:pt x="0" y="57"/>
                  </a:cubicBezTo>
                  <a:cubicBezTo>
                    <a:pt x="0" y="462"/>
                    <a:pt x="0" y="462"/>
                    <a:pt x="0" y="462"/>
                  </a:cubicBezTo>
                  <a:cubicBezTo>
                    <a:pt x="0" y="584"/>
                    <a:pt x="37" y="700"/>
                    <a:pt x="103" y="787"/>
                  </a:cubicBezTo>
                  <a:cubicBezTo>
                    <a:pt x="160" y="862"/>
                    <a:pt x="234" y="910"/>
                    <a:pt x="314" y="925"/>
                  </a:cubicBezTo>
                  <a:cubicBezTo>
                    <a:pt x="313" y="1011"/>
                    <a:pt x="313" y="1011"/>
                    <a:pt x="313" y="1011"/>
                  </a:cubicBezTo>
                  <a:cubicBezTo>
                    <a:pt x="89" y="1011"/>
                    <a:pt x="89" y="1011"/>
                    <a:pt x="89" y="1011"/>
                  </a:cubicBezTo>
                  <a:cubicBezTo>
                    <a:pt x="42" y="1011"/>
                    <a:pt x="4" y="1049"/>
                    <a:pt x="4" y="1095"/>
                  </a:cubicBezTo>
                  <a:cubicBezTo>
                    <a:pt x="4" y="1278"/>
                    <a:pt x="4" y="1278"/>
                    <a:pt x="4" y="1278"/>
                  </a:cubicBezTo>
                  <a:cubicBezTo>
                    <a:pt x="4" y="1324"/>
                    <a:pt x="42" y="1362"/>
                    <a:pt x="89" y="1362"/>
                  </a:cubicBezTo>
                  <a:cubicBezTo>
                    <a:pt x="657" y="1362"/>
                    <a:pt x="657" y="1362"/>
                    <a:pt x="657" y="1362"/>
                  </a:cubicBezTo>
                  <a:cubicBezTo>
                    <a:pt x="704" y="1362"/>
                    <a:pt x="742" y="1324"/>
                    <a:pt x="742" y="1278"/>
                  </a:cubicBezTo>
                  <a:cubicBezTo>
                    <a:pt x="742" y="1095"/>
                    <a:pt x="742" y="1095"/>
                    <a:pt x="742" y="1095"/>
                  </a:cubicBezTo>
                  <a:cubicBezTo>
                    <a:pt x="742" y="1049"/>
                    <a:pt x="704" y="1011"/>
                    <a:pt x="657" y="1011"/>
                  </a:cubicBezTo>
                  <a:close/>
                  <a:moveTo>
                    <a:pt x="193" y="718"/>
                  </a:moveTo>
                  <a:cubicBezTo>
                    <a:pt x="142" y="651"/>
                    <a:pt x="113" y="560"/>
                    <a:pt x="113" y="462"/>
                  </a:cubicBezTo>
                  <a:cubicBezTo>
                    <a:pt x="113" y="113"/>
                    <a:pt x="113" y="113"/>
                    <a:pt x="113" y="113"/>
                  </a:cubicBezTo>
                  <a:cubicBezTo>
                    <a:pt x="627" y="113"/>
                    <a:pt x="627" y="113"/>
                    <a:pt x="627" y="113"/>
                  </a:cubicBezTo>
                  <a:cubicBezTo>
                    <a:pt x="625" y="462"/>
                    <a:pt x="625" y="462"/>
                    <a:pt x="625" y="462"/>
                  </a:cubicBezTo>
                  <a:cubicBezTo>
                    <a:pt x="625" y="560"/>
                    <a:pt x="597" y="651"/>
                    <a:pt x="545" y="718"/>
                  </a:cubicBezTo>
                  <a:cubicBezTo>
                    <a:pt x="497" y="782"/>
                    <a:pt x="435" y="816"/>
                    <a:pt x="369" y="816"/>
                  </a:cubicBezTo>
                  <a:cubicBezTo>
                    <a:pt x="304" y="816"/>
                    <a:pt x="241" y="782"/>
                    <a:pt x="193" y="718"/>
                  </a:cubicBezTo>
                  <a:close/>
                  <a:moveTo>
                    <a:pt x="629" y="1249"/>
                  </a:moveTo>
                  <a:cubicBezTo>
                    <a:pt x="117" y="1249"/>
                    <a:pt x="117" y="1249"/>
                    <a:pt x="117" y="1249"/>
                  </a:cubicBezTo>
                  <a:cubicBezTo>
                    <a:pt x="117" y="1124"/>
                    <a:pt x="117" y="1124"/>
                    <a:pt x="117" y="1124"/>
                  </a:cubicBezTo>
                  <a:cubicBezTo>
                    <a:pt x="629" y="1124"/>
                    <a:pt x="629" y="1124"/>
                    <a:pt x="629" y="1124"/>
                  </a:cubicBezTo>
                  <a:lnTo>
                    <a:pt x="629"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0">
            <a:extLst>
              <a:ext uri="{FF2B5EF4-FFF2-40B4-BE49-F238E27FC236}">
                <a16:creationId xmlns:a16="http://schemas.microsoft.com/office/drawing/2014/main" id="{4E73042E-EF06-B188-7BC5-516602D270DD}"/>
              </a:ext>
            </a:extLst>
          </p:cNvPr>
          <p:cNvGrpSpPr>
            <a:grpSpLocks noChangeAspect="1"/>
          </p:cNvGrpSpPr>
          <p:nvPr/>
        </p:nvGrpSpPr>
        <p:grpSpPr bwMode="gray">
          <a:xfrm>
            <a:off x="8708244" y="1701957"/>
            <a:ext cx="317957" cy="317417"/>
            <a:chOff x="1483" y="218"/>
            <a:chExt cx="2941" cy="2936"/>
          </a:xfrm>
          <a:solidFill>
            <a:schemeClr val="bg1"/>
          </a:solidFill>
        </p:grpSpPr>
        <p:sp>
          <p:nvSpPr>
            <p:cNvPr id="30" name="Freeform 253">
              <a:extLst>
                <a:ext uri="{FF2B5EF4-FFF2-40B4-BE49-F238E27FC236}">
                  <a16:creationId xmlns:a16="http://schemas.microsoft.com/office/drawing/2014/main" id="{94E90EDD-4DA3-DCC7-5622-380358607B84}"/>
                </a:ext>
              </a:extLst>
            </p:cNvPr>
            <p:cNvSpPr>
              <a:spLocks/>
            </p:cNvSpPr>
            <p:nvPr/>
          </p:nvSpPr>
          <p:spPr bwMode="gray">
            <a:xfrm>
              <a:off x="3387" y="2115"/>
              <a:ext cx="1037" cy="1039"/>
            </a:xfrm>
            <a:custGeom>
              <a:avLst/>
              <a:gdLst>
                <a:gd name="T0" fmla="*/ 189 w 1037"/>
                <a:gd name="T1" fmla="*/ 0 h 1039"/>
                <a:gd name="T2" fmla="*/ 0 w 1037"/>
                <a:gd name="T3" fmla="*/ 191 h 1039"/>
                <a:gd name="T4" fmla="*/ 848 w 1037"/>
                <a:gd name="T5" fmla="*/ 1039 h 1039"/>
                <a:gd name="T6" fmla="*/ 1037 w 1037"/>
                <a:gd name="T7" fmla="*/ 848 h 1039"/>
                <a:gd name="T8" fmla="*/ 189 w 1037"/>
                <a:gd name="T9" fmla="*/ 0 h 1039"/>
              </a:gdLst>
              <a:ahLst/>
              <a:cxnLst>
                <a:cxn ang="0">
                  <a:pos x="T0" y="T1"/>
                </a:cxn>
                <a:cxn ang="0">
                  <a:pos x="T2" y="T3"/>
                </a:cxn>
                <a:cxn ang="0">
                  <a:pos x="T4" y="T5"/>
                </a:cxn>
                <a:cxn ang="0">
                  <a:pos x="T6" y="T7"/>
                </a:cxn>
                <a:cxn ang="0">
                  <a:pos x="T8" y="T9"/>
                </a:cxn>
              </a:cxnLst>
              <a:rect l="0" t="0" r="r" b="b"/>
              <a:pathLst>
                <a:path w="1037" h="1039">
                  <a:moveTo>
                    <a:pt x="189" y="0"/>
                  </a:moveTo>
                  <a:lnTo>
                    <a:pt x="0" y="191"/>
                  </a:lnTo>
                  <a:lnTo>
                    <a:pt x="848" y="1039"/>
                  </a:lnTo>
                  <a:lnTo>
                    <a:pt x="1037" y="848"/>
                  </a:lnTo>
                  <a:lnTo>
                    <a:pt x="1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4">
              <a:extLst>
                <a:ext uri="{FF2B5EF4-FFF2-40B4-BE49-F238E27FC236}">
                  <a16:creationId xmlns:a16="http://schemas.microsoft.com/office/drawing/2014/main" id="{8803C27D-E30F-FA9F-D6CE-F610982A36D6}"/>
                </a:ext>
              </a:extLst>
            </p:cNvPr>
            <p:cNvSpPr>
              <a:spLocks noEditPoints="1"/>
            </p:cNvSpPr>
            <p:nvPr/>
          </p:nvSpPr>
          <p:spPr bwMode="gray">
            <a:xfrm>
              <a:off x="1483" y="218"/>
              <a:ext cx="2141" cy="2140"/>
            </a:xfrm>
            <a:custGeom>
              <a:avLst/>
              <a:gdLst>
                <a:gd name="T0" fmla="*/ 453 w 906"/>
                <a:gd name="T1" fmla="*/ 906 h 906"/>
                <a:gd name="T2" fmla="*/ 0 w 906"/>
                <a:gd name="T3" fmla="*/ 453 h 906"/>
                <a:gd name="T4" fmla="*/ 453 w 906"/>
                <a:gd name="T5" fmla="*/ 0 h 906"/>
                <a:gd name="T6" fmla="*/ 906 w 906"/>
                <a:gd name="T7" fmla="*/ 453 h 906"/>
                <a:gd name="T8" fmla="*/ 453 w 906"/>
                <a:gd name="T9" fmla="*/ 906 h 906"/>
                <a:gd name="T10" fmla="*/ 453 w 906"/>
                <a:gd name="T11" fmla="*/ 113 h 906"/>
                <a:gd name="T12" fmla="*/ 113 w 906"/>
                <a:gd name="T13" fmla="*/ 453 h 906"/>
                <a:gd name="T14" fmla="*/ 453 w 906"/>
                <a:gd name="T15" fmla="*/ 792 h 906"/>
                <a:gd name="T16" fmla="*/ 793 w 906"/>
                <a:gd name="T17" fmla="*/ 453 h 906"/>
                <a:gd name="T18" fmla="*/ 453 w 906"/>
                <a:gd name="T19" fmla="*/ 113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6" h="906">
                  <a:moveTo>
                    <a:pt x="453" y="906"/>
                  </a:moveTo>
                  <a:cubicBezTo>
                    <a:pt x="203" y="906"/>
                    <a:pt x="0" y="702"/>
                    <a:pt x="0" y="453"/>
                  </a:cubicBezTo>
                  <a:cubicBezTo>
                    <a:pt x="0" y="203"/>
                    <a:pt x="203" y="0"/>
                    <a:pt x="453" y="0"/>
                  </a:cubicBezTo>
                  <a:cubicBezTo>
                    <a:pt x="703" y="0"/>
                    <a:pt x="906" y="203"/>
                    <a:pt x="906" y="453"/>
                  </a:cubicBezTo>
                  <a:cubicBezTo>
                    <a:pt x="906" y="702"/>
                    <a:pt x="703" y="906"/>
                    <a:pt x="453" y="906"/>
                  </a:cubicBezTo>
                  <a:close/>
                  <a:moveTo>
                    <a:pt x="453" y="113"/>
                  </a:moveTo>
                  <a:cubicBezTo>
                    <a:pt x="266" y="113"/>
                    <a:pt x="113" y="265"/>
                    <a:pt x="113" y="453"/>
                  </a:cubicBezTo>
                  <a:cubicBezTo>
                    <a:pt x="113" y="640"/>
                    <a:pt x="266" y="792"/>
                    <a:pt x="453" y="792"/>
                  </a:cubicBezTo>
                  <a:cubicBezTo>
                    <a:pt x="640" y="792"/>
                    <a:pt x="793" y="640"/>
                    <a:pt x="793" y="453"/>
                  </a:cubicBezTo>
                  <a:cubicBezTo>
                    <a:pt x="793" y="265"/>
                    <a:pt x="640" y="113"/>
                    <a:pt x="45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5">
              <a:extLst>
                <a:ext uri="{FF2B5EF4-FFF2-40B4-BE49-F238E27FC236}">
                  <a16:creationId xmlns:a16="http://schemas.microsoft.com/office/drawing/2014/main" id="{FA85F6BF-8B72-DA1E-F197-9354D2F6DA80}"/>
                </a:ext>
              </a:extLst>
            </p:cNvPr>
            <p:cNvSpPr>
              <a:spLocks/>
            </p:cNvSpPr>
            <p:nvPr/>
          </p:nvSpPr>
          <p:spPr bwMode="gray">
            <a:xfrm>
              <a:off x="2024" y="1071"/>
              <a:ext cx="156" cy="798"/>
            </a:xfrm>
            <a:custGeom>
              <a:avLst/>
              <a:gdLst>
                <a:gd name="T0" fmla="*/ 0 w 66"/>
                <a:gd name="T1" fmla="*/ 0 h 338"/>
                <a:gd name="T2" fmla="*/ 0 w 66"/>
                <a:gd name="T3" fmla="*/ 274 h 338"/>
                <a:gd name="T4" fmla="*/ 66 w 66"/>
                <a:gd name="T5" fmla="*/ 338 h 338"/>
                <a:gd name="T6" fmla="*/ 66 w 66"/>
                <a:gd name="T7" fmla="*/ 0 h 338"/>
                <a:gd name="T8" fmla="*/ 0 w 66"/>
                <a:gd name="T9" fmla="*/ 0 h 338"/>
              </a:gdLst>
              <a:ahLst/>
              <a:cxnLst>
                <a:cxn ang="0">
                  <a:pos x="T0" y="T1"/>
                </a:cxn>
                <a:cxn ang="0">
                  <a:pos x="T2" y="T3"/>
                </a:cxn>
                <a:cxn ang="0">
                  <a:pos x="T4" y="T5"/>
                </a:cxn>
                <a:cxn ang="0">
                  <a:pos x="T6" y="T7"/>
                </a:cxn>
                <a:cxn ang="0">
                  <a:pos x="T8" y="T9"/>
                </a:cxn>
              </a:cxnLst>
              <a:rect l="0" t="0" r="r" b="b"/>
              <a:pathLst>
                <a:path w="66" h="338">
                  <a:moveTo>
                    <a:pt x="0" y="0"/>
                  </a:moveTo>
                  <a:cubicBezTo>
                    <a:pt x="0" y="274"/>
                    <a:pt x="0" y="274"/>
                    <a:pt x="0" y="274"/>
                  </a:cubicBezTo>
                  <a:cubicBezTo>
                    <a:pt x="19" y="299"/>
                    <a:pt x="41" y="320"/>
                    <a:pt x="66" y="338"/>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6">
              <a:extLst>
                <a:ext uri="{FF2B5EF4-FFF2-40B4-BE49-F238E27FC236}">
                  <a16:creationId xmlns:a16="http://schemas.microsoft.com/office/drawing/2014/main" id="{88201BEC-DF58-9A9E-1CB3-3730D311766B}"/>
                </a:ext>
              </a:extLst>
            </p:cNvPr>
            <p:cNvSpPr>
              <a:spLocks/>
            </p:cNvSpPr>
            <p:nvPr/>
          </p:nvSpPr>
          <p:spPr bwMode="gray">
            <a:xfrm>
              <a:off x="2334" y="1326"/>
              <a:ext cx="153" cy="657"/>
            </a:xfrm>
            <a:custGeom>
              <a:avLst/>
              <a:gdLst>
                <a:gd name="T0" fmla="*/ 0 w 65"/>
                <a:gd name="T1" fmla="*/ 0 h 278"/>
                <a:gd name="T2" fmla="*/ 0 w 65"/>
                <a:gd name="T3" fmla="*/ 263 h 278"/>
                <a:gd name="T4" fmla="*/ 65 w 65"/>
                <a:gd name="T5" fmla="*/ 278 h 278"/>
                <a:gd name="T6" fmla="*/ 65 w 65"/>
                <a:gd name="T7" fmla="*/ 0 h 278"/>
                <a:gd name="T8" fmla="*/ 0 w 65"/>
                <a:gd name="T9" fmla="*/ 0 h 278"/>
              </a:gdLst>
              <a:ahLst/>
              <a:cxnLst>
                <a:cxn ang="0">
                  <a:pos x="T0" y="T1"/>
                </a:cxn>
                <a:cxn ang="0">
                  <a:pos x="T2" y="T3"/>
                </a:cxn>
                <a:cxn ang="0">
                  <a:pos x="T4" y="T5"/>
                </a:cxn>
                <a:cxn ang="0">
                  <a:pos x="T6" y="T7"/>
                </a:cxn>
                <a:cxn ang="0">
                  <a:pos x="T8" y="T9"/>
                </a:cxn>
              </a:cxnLst>
              <a:rect l="0" t="0" r="r" b="b"/>
              <a:pathLst>
                <a:path w="65" h="278">
                  <a:moveTo>
                    <a:pt x="0" y="0"/>
                  </a:moveTo>
                  <a:cubicBezTo>
                    <a:pt x="0" y="263"/>
                    <a:pt x="0" y="263"/>
                    <a:pt x="0" y="263"/>
                  </a:cubicBezTo>
                  <a:cubicBezTo>
                    <a:pt x="21" y="271"/>
                    <a:pt x="42" y="276"/>
                    <a:pt x="65" y="278"/>
                  </a:cubicBezTo>
                  <a:cubicBezTo>
                    <a:pt x="65" y="0"/>
                    <a:pt x="65" y="0"/>
                    <a:pt x="6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7">
              <a:extLst>
                <a:ext uri="{FF2B5EF4-FFF2-40B4-BE49-F238E27FC236}">
                  <a16:creationId xmlns:a16="http://schemas.microsoft.com/office/drawing/2014/main" id="{5B3A23C3-34E1-FAA1-F69F-C7ED4C1866F8}"/>
                </a:ext>
              </a:extLst>
            </p:cNvPr>
            <p:cNvSpPr>
              <a:spLocks/>
            </p:cNvSpPr>
            <p:nvPr/>
          </p:nvSpPr>
          <p:spPr bwMode="gray">
            <a:xfrm>
              <a:off x="2641" y="856"/>
              <a:ext cx="156" cy="1124"/>
            </a:xfrm>
            <a:custGeom>
              <a:avLst/>
              <a:gdLst>
                <a:gd name="T0" fmla="*/ 0 w 66"/>
                <a:gd name="T1" fmla="*/ 0 h 476"/>
                <a:gd name="T2" fmla="*/ 0 w 66"/>
                <a:gd name="T3" fmla="*/ 476 h 476"/>
                <a:gd name="T4" fmla="*/ 66 w 66"/>
                <a:gd name="T5" fmla="*/ 459 h 476"/>
                <a:gd name="T6" fmla="*/ 66 w 66"/>
                <a:gd name="T7" fmla="*/ 0 h 476"/>
                <a:gd name="T8" fmla="*/ 0 w 66"/>
                <a:gd name="T9" fmla="*/ 0 h 476"/>
              </a:gdLst>
              <a:ahLst/>
              <a:cxnLst>
                <a:cxn ang="0">
                  <a:pos x="T0" y="T1"/>
                </a:cxn>
                <a:cxn ang="0">
                  <a:pos x="T2" y="T3"/>
                </a:cxn>
                <a:cxn ang="0">
                  <a:pos x="T4" y="T5"/>
                </a:cxn>
                <a:cxn ang="0">
                  <a:pos x="T6" y="T7"/>
                </a:cxn>
                <a:cxn ang="0">
                  <a:pos x="T8" y="T9"/>
                </a:cxn>
              </a:cxnLst>
              <a:rect l="0" t="0" r="r" b="b"/>
              <a:pathLst>
                <a:path w="66" h="476">
                  <a:moveTo>
                    <a:pt x="0" y="0"/>
                  </a:moveTo>
                  <a:cubicBezTo>
                    <a:pt x="0" y="476"/>
                    <a:pt x="0" y="476"/>
                    <a:pt x="0" y="476"/>
                  </a:cubicBezTo>
                  <a:cubicBezTo>
                    <a:pt x="23" y="473"/>
                    <a:pt x="45" y="467"/>
                    <a:pt x="66" y="459"/>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8">
              <a:extLst>
                <a:ext uri="{FF2B5EF4-FFF2-40B4-BE49-F238E27FC236}">
                  <a16:creationId xmlns:a16="http://schemas.microsoft.com/office/drawing/2014/main" id="{05A6C99B-787D-7A74-79AA-CDC541B9E7A7}"/>
                </a:ext>
              </a:extLst>
            </p:cNvPr>
            <p:cNvSpPr>
              <a:spLocks/>
            </p:cNvSpPr>
            <p:nvPr/>
          </p:nvSpPr>
          <p:spPr bwMode="gray">
            <a:xfrm>
              <a:off x="2950" y="1090"/>
              <a:ext cx="154" cy="763"/>
            </a:xfrm>
            <a:custGeom>
              <a:avLst/>
              <a:gdLst>
                <a:gd name="T0" fmla="*/ 0 w 65"/>
                <a:gd name="T1" fmla="*/ 0 h 323"/>
                <a:gd name="T2" fmla="*/ 0 w 65"/>
                <a:gd name="T3" fmla="*/ 323 h 323"/>
                <a:gd name="T4" fmla="*/ 65 w 65"/>
                <a:gd name="T5" fmla="*/ 252 h 323"/>
                <a:gd name="T6" fmla="*/ 65 w 65"/>
                <a:gd name="T7" fmla="*/ 0 h 323"/>
                <a:gd name="T8" fmla="*/ 0 w 65"/>
                <a:gd name="T9" fmla="*/ 0 h 323"/>
              </a:gdLst>
              <a:ahLst/>
              <a:cxnLst>
                <a:cxn ang="0">
                  <a:pos x="T0" y="T1"/>
                </a:cxn>
                <a:cxn ang="0">
                  <a:pos x="T2" y="T3"/>
                </a:cxn>
                <a:cxn ang="0">
                  <a:pos x="T4" y="T5"/>
                </a:cxn>
                <a:cxn ang="0">
                  <a:pos x="T6" y="T7"/>
                </a:cxn>
                <a:cxn ang="0">
                  <a:pos x="T8" y="T9"/>
                </a:cxn>
              </a:cxnLst>
              <a:rect l="0" t="0" r="r" b="b"/>
              <a:pathLst>
                <a:path w="65" h="323">
                  <a:moveTo>
                    <a:pt x="0" y="0"/>
                  </a:moveTo>
                  <a:cubicBezTo>
                    <a:pt x="0" y="323"/>
                    <a:pt x="0" y="323"/>
                    <a:pt x="0" y="323"/>
                  </a:cubicBezTo>
                  <a:cubicBezTo>
                    <a:pt x="25" y="303"/>
                    <a:pt x="47" y="279"/>
                    <a:pt x="65" y="252"/>
                  </a:cubicBezTo>
                  <a:cubicBezTo>
                    <a:pt x="65" y="0"/>
                    <a:pt x="65" y="0"/>
                    <a:pt x="6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781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43A3C0-25E9-E53F-7525-3CDD125006D7}"/>
              </a:ext>
            </a:extLst>
          </p:cNvPr>
          <p:cNvSpPr txBox="1"/>
          <p:nvPr/>
        </p:nvSpPr>
        <p:spPr>
          <a:xfrm>
            <a:off x="1590306" y="1724625"/>
            <a:ext cx="5825313" cy="1554272"/>
          </a:xfrm>
          <a:prstGeom prst="rect">
            <a:avLst/>
          </a:prstGeom>
          <a:noFill/>
        </p:spPr>
        <p:txBody>
          <a:bodyPr wrap="none" lIns="0" tIns="0" rIns="0" bIns="0" rtlCol="0">
            <a:spAutoFit/>
          </a:bodyPr>
          <a:lstStyle/>
          <a:p>
            <a:r>
              <a:rPr lang="en-GB" sz="4500" b="1" dirty="0">
                <a:solidFill>
                  <a:schemeClr val="bg1"/>
                </a:solidFill>
                <a:latin typeface="Noto Sans" panose="020B0502040504020204" pitchFamily="34" charset="0"/>
              </a:rPr>
              <a:t>Sounds interesting?</a:t>
            </a:r>
          </a:p>
          <a:p>
            <a:endParaRPr lang="en-GB" sz="2800" b="1" dirty="0">
              <a:solidFill>
                <a:schemeClr val="bg1"/>
              </a:solidFill>
              <a:latin typeface="Noto Sans" panose="020B0502040504020204" pitchFamily="34" charset="0"/>
            </a:endParaRPr>
          </a:p>
          <a:p>
            <a:r>
              <a:rPr lang="en-GB" sz="2800" b="1" dirty="0">
                <a:solidFill>
                  <a:schemeClr val="bg1"/>
                </a:solidFill>
                <a:latin typeface="Noto Sans" panose="020B0502040504020204" pitchFamily="34" charset="0"/>
              </a:rPr>
              <a:t>Join us for the Deep Dive Session</a:t>
            </a:r>
          </a:p>
        </p:txBody>
      </p:sp>
    </p:spTree>
    <p:extLst>
      <p:ext uri="{BB962C8B-B14F-4D97-AF65-F5344CB8AC3E}">
        <p14:creationId xmlns:p14="http://schemas.microsoft.com/office/powerpoint/2010/main" val="36993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16_9.thmx&lt;/DefaultThemeDefinition&gt;&#10;    &lt;PresentationThemeDefinition&gt;%Themes%\SIX_16_9.thmx&lt;/PresentationThemeDefinition&gt;&#10;    &lt;SlideThemeDefinition&gt;%Themes%\SIX_16_9.thmx&lt;/SlideThemeDefinition&gt;&#10;    &lt;ObjectThemeDefinition&gt;%Themes%\SIX_16_9.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169"/>
  <p:tag name="OAWWIZARDSTEPS" val="0|1|4"/>
  <p:tag name="ZOAWLANGID" val="2055"/>
  <p:tag name="OAWDOCPROPSOURCE" val="&lt;DocProps&gt;&lt;DocProp UID=&quot;2002122011014149059130932&quot; EntryUID=&quot;2017032715203614304683&quot;&gt;&lt;Field Name=&quot;IDName&quot; Value=&quot;SMM, SIX Management, Zurich, Pfingstweidstrasse&quot;/&gt;&lt;Field Name=&quot;Organisation&quot; Value=&quot;SIX Management AG&quot;/&gt;&lt;Field Name=&quot;Address1&quot; Value=&quot;Pfingstweidstrasse 110&quot;/&gt;&lt;Field Name=&quot;Address2&quot; Value=&quot;CH-8005 Zürich&quot;/&gt;&lt;Field Name=&quot;Address3&quot; Value=&quot;&quot;/&gt;&lt;Field Name=&quot;Address4&quot; Value=&quot;&quot;/&gt;&lt;Field Name=&quot;Telefon&quot; Value=&quot;+41 58 399 2111&quot;/&gt;&lt;Field Name=&quot;Fax&quot; Value=&quot;+41 58 499 2111&quot;/&gt;&lt;Field Name=&quot;Country&quot; Value=&quot;&quot;/&gt;&lt;Field Name=&quot;LogoColor&quot; Value=&quot;%Logos%\SIX_logo_a4_rgb_2108.204.emf&quot;/&gt;&lt;Field Name=&quot;LogoBlackWhite&quot; Value=&quot;%Logos%\SIX_logo_a4_black_2107.204.emf&quot;/&gt;&lt;Field Name=&quot;Address5&quot; Value=&quot;&quot;/&gt;&lt;Field Name=&quot;Address6&quot; Value=&quot;&quot;/&gt;&lt;Field Name=&quot;Email&quot; Value=&quot;&quot;/&gt;&lt;Field Name=&quot;Internet&quot; Value=&quot;www.six-group.com&quot;/&gt;&lt;Field Name=&quot;City&quot; Value=&quot;Zürich&quot;/&gt;&lt;Field Name=&quot;Footer1&quot; Value=&quot;&quot;/&gt;&lt;Field Name=&quot;Footer2&quot; Value=&quot;&quot;/&gt;&lt;Field Name=&quot;Footer3&quot; Value=&quot;&quot;/&gt;&lt;Field Name=&quot;Footer4&quot; Value=&quot;&quot;/&gt;&lt;Field Name=&quot;MailingAddress1&quot; Value=&quot;Postfach&quot;/&gt;&lt;Field Name=&quot;MailingAddress4&quot; Value=&quot;&quot;/&gt;&lt;Field Name=&quot;MailingAddress3&quot; Value=&quot;&quot;/&gt;&lt;Field Name=&quot;MailingAddress2&quot; Value=&quot;CH-8021 Zürich&quot;/&gt;&lt;Field Name=&quot;Payment1&quot; Value=&quot;&quot;/&gt;&lt;Field Name=&quot;Payment2&quot; Value=&quot;&quot;/&gt;&lt;Field Name=&quot;Payment3&quot; Value=&quot;&quot;/&gt;&lt;Field Name=&quot;Payment4&quot; Value=&quot;&quot;/&gt;&lt;Field Name=&quot;Department&quot; Value=&quot;&quot;/&gt;&lt;Field Name=&quot;CardsCombiColor&quot; Value=&quot;&quot;/&gt;&lt;Field Name=&quot;CardsCombiBlackWhite&quot; Value=&quot;&quot;/&gt;&lt;Field Name=&quot;FLSISColor&quot; Value=&quot;&quot;/&gt;&lt;Field Name=&quot;FLSISBlackWhite&quot; Value=&quot;&quot;/&gt;&lt;Field Name=&quot;LogosNameTags&quot; Value=&quot;%Logos%\SIX_NameTags_SIX_a4_rgb.2100.2970.png&quot;/&gt;&lt;Field Name=&quot;PowerPointDescriptor&quot; Value=&quot;%Logos%\PowerPoint\Neutral.png&quot;/&gt;&lt;Field Name=&quot;PowerPointDescriptorWhite&quot; Value=&quot;%Logos%\PowerPoint\Neutral_white.png&quot;/&gt;&lt;Field Name=&quot;43AdditionalPictureTitleSlide4&quot; Value=&quot;&quot;/&gt;&lt;Field Name=&quot;169AdditionalPictureTitleSlide4&quot; Value=&quot;&quot;/&gt;&lt;Field Name=&quot;Data_UID&quot; Value=&quot;2017032715203614304683&quot;/&gt;&lt;Field Name=&quot;Field_Name&quot; Value=&quot;Address2&quot;/&gt;&lt;Field Name=&quot;Field_UID&quot; Value=&quot;20030218192855313093400587&quot;/&gt;&lt;Field Name=&quot;ML_LCID&quot; Value=&quot;2055&quot;/&gt;&lt;Field Name=&quot;ML_Value&quot; Value=&quot;CH-8005 Zürich&quot;/&gt;&lt;/DocProp&gt;&lt;DocProp UID=&quot;200604050949528466286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191811121321310321301031x&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201058384723401057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 name="PREVIOUS_ACTIVE_SLIDE" val="25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pSdxvtZvzdx25MIj.4OSjA"/>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heme/theme1.xml><?xml version="1.0" encoding="utf-8"?>
<a:theme xmlns:a="http://schemas.openxmlformats.org/drawingml/2006/main" name="1_SIX_Template_16_9_komprimiert">
  <a:themeElements>
    <a:clrScheme name="SIX_colors">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_Noto Sans">
      <a:majorFont>
        <a:latin typeface="Noto Sans"/>
        <a:ea typeface=""/>
        <a:cs typeface=""/>
      </a:majorFont>
      <a:minorFont>
        <a:latin typeface="Noto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3"/>
          </a:solid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smtClean="0">
            <a:latin typeface="Noto Sans" panose="020B0502040504020204" pitchFamily="34" charset="0"/>
            <a:ea typeface="Noto Sans" panose="020B050204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000" dirty="0">
            <a:latin typeface="Noto Sans" panose="020B0502040504020204" pitchFamily="34" charset="0"/>
          </a:defRPr>
        </a:defPPr>
      </a:lstStyle>
    </a:txDef>
  </a:objectDefaults>
  <a:extraClrSchemeLst/>
  <a:extLst>
    <a:ext uri="{05A4C25C-085E-4340-85A3-A5531E510DB2}">
      <thm15:themeFamily xmlns:thm15="http://schemas.microsoft.com/office/thememl/2012/main" name="SIX_Template_16_9_komprimiert.potx" id="{D10A2732-DD94-44BF-8DC1-90B7CC5BF15D}" vid="{14A7EEF7-737A-418F-B8ED-FB125850F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86F0FB350EB2F4BB4230A1EB71164FF" ma:contentTypeVersion="10" ma:contentTypeDescription="Ein neues Dokument erstellen." ma:contentTypeScope="" ma:versionID="305fcb1ce37861adb2f042e9e6687546">
  <xsd:schema xmlns:xsd="http://www.w3.org/2001/XMLSchema" xmlns:xs="http://www.w3.org/2001/XMLSchema" xmlns:p="http://schemas.microsoft.com/office/2006/metadata/properties" xmlns:ns3="d7dedac7-5b1b-4279-a5c7-81f1e47f3491" targetNamespace="http://schemas.microsoft.com/office/2006/metadata/properties" ma:root="true" ma:fieldsID="dc3ea4b55fe11ad8944ec3d96bf5884c" ns3:_="">
    <xsd:import namespace="d7dedac7-5b1b-4279-a5c7-81f1e47f349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dedac7-5b1b-4279-a5c7-81f1e47f3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DesignTheme>SIX_16_9.thmx</DesignTheme>
</file>

<file path=customXml/itemProps1.xml><?xml version="1.0" encoding="utf-8"?>
<ds:datastoreItem xmlns:ds="http://schemas.openxmlformats.org/officeDocument/2006/customXml" ds:itemID="{4098EBA6-DF91-47A4-A3D0-319C78D725A4}">
  <ds:schemaRefs>
    <ds:schemaRef ds:uri="http://schemas.microsoft.com/office/2006/documentManagement/types"/>
    <ds:schemaRef ds:uri="http://schemas.microsoft.com/office/infopath/2007/PartnerControls"/>
    <ds:schemaRef ds:uri="d7dedac7-5b1b-4279-a5c7-81f1e47f3491"/>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48239EE-E21C-43F7-BEBD-2181113B119A}">
  <ds:schemaRefs>
    <ds:schemaRef ds:uri="http://schemas.microsoft.com/sharepoint/v3/contenttype/forms"/>
  </ds:schemaRefs>
</ds:datastoreItem>
</file>

<file path=customXml/itemProps3.xml><?xml version="1.0" encoding="utf-8"?>
<ds:datastoreItem xmlns:ds="http://schemas.openxmlformats.org/officeDocument/2006/customXml" ds:itemID="{2CD19954-D6C5-4DF0-BA73-CCD410533D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dedac7-5b1b-4279-a5c7-81f1e47f3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4027CF9-4BF7-4BB3-ABC0-B46C99855C94}">
  <ds:schemaRefs/>
</ds:datastoreItem>
</file>

<file path=docProps/app.xml><?xml version="1.0" encoding="utf-8"?>
<Properties xmlns="http://schemas.openxmlformats.org/officeDocument/2006/extended-properties" xmlns:vt="http://schemas.openxmlformats.org/officeDocument/2006/docPropsVTypes">
  <Template>Layouts-Maps-Pictos-and-More</Template>
  <TotalTime>0</TotalTime>
  <Words>217</Words>
  <Application>Microsoft Office PowerPoint</Application>
  <PresentationFormat>Custom</PresentationFormat>
  <Paragraphs>68</Paragraphs>
  <Slides>8</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6" baseType="lpstr">
      <vt:lpstr>Noto Sans Cond SemBd</vt:lpstr>
      <vt:lpstr>Arial</vt:lpstr>
      <vt:lpstr>Calibri</vt:lpstr>
      <vt:lpstr>Noto Sans</vt:lpstr>
      <vt:lpstr>Noto Serif</vt:lpstr>
      <vt:lpstr>Symbol</vt:lpstr>
      <vt:lpstr>1_SIX_Template_16_9_komprimiert</vt:lpstr>
      <vt:lpstr>think-cell Slide</vt:lpstr>
      <vt:lpstr>PowerPoint Presentation</vt:lpstr>
      <vt:lpstr>PowerPoint Presentation</vt:lpstr>
      <vt:lpstr>Creating Value Across Capital Markets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Vazquez, Catalina</dc:creator>
  <cp:lastModifiedBy>Vazquez, Catalina</cp:lastModifiedBy>
  <cp:revision>1</cp:revision>
  <cp:lastPrinted>2018-03-26T07:18:33Z</cp:lastPrinted>
  <dcterms:created xsi:type="dcterms:W3CDTF">2023-03-20T11:07:44Z</dcterms:created>
  <dcterms:modified xsi:type="dcterms:W3CDTF">2023-03-21T15:59:08Z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0x010100386F0FB350EB2F4BB4230A1EB71164FF</vt:lpwstr>
  </property>
  <property fmtid="{D5CDD505-2E9C-101B-9397-08002B2CF9AE}" pid="3" name="MSIP_Label_4da52270-6ed3-4abe-ba7c-b9255dadcdf9_Enabled">
    <vt:lpwstr>true</vt:lpwstr>
  </property>
  <property fmtid="{D5CDD505-2E9C-101B-9397-08002B2CF9AE}" pid="4" name="MSIP_Label_4da52270-6ed3-4abe-ba7c-b9255dadcdf9_SetDate">
    <vt:lpwstr>2023-03-20T15:20:02Z</vt:lpwstr>
  </property>
  <property fmtid="{D5CDD505-2E9C-101B-9397-08002B2CF9AE}" pid="5" name="MSIP_Label_4da52270-6ed3-4abe-ba7c-b9255dadcdf9_Method">
    <vt:lpwstr>Standard</vt:lpwstr>
  </property>
  <property fmtid="{D5CDD505-2E9C-101B-9397-08002B2CF9AE}" pid="6" name="MSIP_Label_4da52270-6ed3-4abe-ba7c-b9255dadcdf9_Name">
    <vt:lpwstr>4da52270-6ed3-4abe-ba7c-b9255dadcdf9</vt:lpwstr>
  </property>
  <property fmtid="{D5CDD505-2E9C-101B-9397-08002B2CF9AE}" pid="7" name="MSIP_Label_4da52270-6ed3-4abe-ba7c-b9255dadcdf9_SiteId">
    <vt:lpwstr>46e04f2b-093e-4ad0-a99f-0331aa506e12</vt:lpwstr>
  </property>
  <property fmtid="{D5CDD505-2E9C-101B-9397-08002B2CF9AE}" pid="8" name="MSIP_Label_4da52270-6ed3-4abe-ba7c-b9255dadcdf9_ActionId">
    <vt:lpwstr>d281d7b0-df99-41da-a22d-796371aff87a</vt:lpwstr>
  </property>
  <property fmtid="{D5CDD505-2E9C-101B-9397-08002B2CF9AE}" pid="9" name="MSIP_Label_4da52270-6ed3-4abe-ba7c-b9255dadcdf9_ContentBits">
    <vt:lpwstr>2</vt:lpwstr>
  </property>
</Properties>
</file>